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3"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1" r:id="rId19"/>
    <p:sldId id="320" r:id="rId20"/>
    <p:sldId id="323" r:id="rId21"/>
    <p:sldId id="324" r:id="rId22"/>
    <p:sldId id="326" r:id="rId23"/>
    <p:sldId id="327" r:id="rId24"/>
    <p:sldId id="325" r:id="rId25"/>
    <p:sldId id="328" r:id="rId26"/>
    <p:sldId id="330" r:id="rId27"/>
    <p:sldId id="329" r:id="rId28"/>
    <p:sldId id="333" r:id="rId29"/>
    <p:sldId id="332" r:id="rId30"/>
    <p:sldId id="331" r:id="rId31"/>
    <p:sldId id="334" r:id="rId32"/>
    <p:sldId id="335" r:id="rId33"/>
    <p:sldId id="336" r:id="rId34"/>
    <p:sldId id="337" r:id="rId35"/>
    <p:sldId id="338" r:id="rId36"/>
    <p:sldId id="339" r:id="rId37"/>
    <p:sldId id="340" r:id="rId38"/>
    <p:sldId id="342" r:id="rId39"/>
    <p:sldId id="341" r:id="rId40"/>
    <p:sldId id="343" r:id="rId41"/>
    <p:sldId id="344" r:id="rId42"/>
    <p:sldId id="345" r:id="rId43"/>
    <p:sldId id="346" r:id="rId44"/>
    <p:sldId id="347" r:id="rId45"/>
    <p:sldId id="348" r:id="rId46"/>
    <p:sldId id="349" r:id="rId47"/>
    <p:sldId id="322" r:id="rId48"/>
    <p:sldId id="29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FF00"/>
    <a:srgbClr val="3B9041"/>
    <a:srgbClr val="FF0000"/>
    <a:srgbClr val="E04663"/>
    <a:srgbClr val="558D39"/>
    <a:srgbClr val="E25200"/>
    <a:srgbClr val="00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0" d="100"/>
          <a:sy n="60" d="100"/>
        </p:scale>
        <p:origin x="96" y="1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5E5480F-59DF-4DCC-8DB5-38A3BAFC4F39}"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194531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5480F-59DF-4DCC-8DB5-38A3BAFC4F39}"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264271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5480F-59DF-4DCC-8DB5-38A3BAFC4F39}"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3103358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5480F-59DF-4DCC-8DB5-38A3BAFC4F39}"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D3C12-A9E0-4B02-BEAA-CEC652706721}"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798" y="365125"/>
            <a:ext cx="1524003" cy="780290"/>
          </a:xfrm>
          <a:prstGeom prst="rect">
            <a:avLst/>
          </a:prstGeom>
        </p:spPr>
      </p:pic>
    </p:spTree>
    <p:extLst>
      <p:ext uri="{BB962C8B-B14F-4D97-AF65-F5344CB8AC3E}">
        <p14:creationId xmlns:p14="http://schemas.microsoft.com/office/powerpoint/2010/main" val="248972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E5480F-59DF-4DCC-8DB5-38A3BAFC4F39}"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3692046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E5480F-59DF-4DCC-8DB5-38A3BAFC4F39}"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1306815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E5480F-59DF-4DCC-8DB5-38A3BAFC4F39}" type="datetimeFigureOut">
              <a:rPr lang="en-US" smtClean="0"/>
              <a:t>3/26/2018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387875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E5480F-59DF-4DCC-8DB5-38A3BAFC4F39}" type="datetimeFigureOut">
              <a:rPr lang="en-US" smtClean="0"/>
              <a:t>3/26/2018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206873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5480F-59DF-4DCC-8DB5-38A3BAFC4F39}" type="datetimeFigureOut">
              <a:rPr lang="en-US" smtClean="0"/>
              <a:t>3/26/2018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2924508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E5480F-59DF-4DCC-8DB5-38A3BAFC4F39}"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3201168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E5480F-59DF-4DCC-8DB5-38A3BAFC4F39}"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D3C12-A9E0-4B02-BEAA-CEC652706721}" type="slidenum">
              <a:rPr lang="en-US" smtClean="0"/>
              <a:t>‹#›</a:t>
            </a:fld>
            <a:endParaRPr lang="en-US"/>
          </a:p>
        </p:txBody>
      </p:sp>
    </p:spTree>
    <p:extLst>
      <p:ext uri="{BB962C8B-B14F-4D97-AF65-F5344CB8AC3E}">
        <p14:creationId xmlns:p14="http://schemas.microsoft.com/office/powerpoint/2010/main" val="37907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5480F-59DF-4DCC-8DB5-38A3BAFC4F39}" type="datetimeFigureOut">
              <a:rPr lang="en-US" smtClean="0"/>
              <a:t>3/26/2018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D3C12-A9E0-4B02-BEAA-CEC652706721}" type="slidenum">
              <a:rPr lang="en-US" smtClean="0"/>
              <a:t>‹#›</a:t>
            </a:fld>
            <a:endParaRPr lang="en-US"/>
          </a:p>
        </p:txBody>
      </p:sp>
    </p:spTree>
    <p:extLst>
      <p:ext uri="{BB962C8B-B14F-4D97-AF65-F5344CB8AC3E}">
        <p14:creationId xmlns:p14="http://schemas.microsoft.com/office/powerpoint/2010/main" val="67290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colorbrewer2.org/#type=sequential&amp;scheme=BuGn&amp;n=3"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w3.org/Graphics/Color/sRGB" TargetMode="External"/><Relationship Id="rId2" Type="http://schemas.openxmlformats.org/officeDocument/2006/relationships/hyperlink" Target="https://medium.com/hipster-color-science/a-beginners-guide-to-colorimetry-401f1830b65a" TargetMode="External"/><Relationship Id="rId1" Type="http://schemas.openxmlformats.org/officeDocument/2006/relationships/slideLayout" Target="../slideLayouts/slideLayout2.xml"/><Relationship Id="rId4" Type="http://schemas.openxmlformats.org/officeDocument/2006/relationships/hyperlink" Target="http://www.visualexpert.com/FAQ/Part1/cfaqPart1.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Color</a:t>
            </a:r>
          </a:p>
        </p:txBody>
      </p:sp>
      <p:sp>
        <p:nvSpPr>
          <p:cNvPr id="3" name="Subtitle 2"/>
          <p:cNvSpPr>
            <a:spLocks noGrp="1"/>
          </p:cNvSpPr>
          <p:nvPr>
            <p:ph type="subTitle" idx="1"/>
          </p:nvPr>
        </p:nvSpPr>
        <p:spPr/>
        <p:txBody>
          <a:bodyPr>
            <a:normAutofit lnSpcReduction="10000"/>
          </a:bodyPr>
          <a:lstStyle/>
          <a:p>
            <a:r>
              <a:rPr lang="en-US" dirty="0"/>
              <a:t>CAP 5738</a:t>
            </a:r>
            <a:br>
              <a:rPr lang="en-US" dirty="0"/>
            </a:br>
            <a:r>
              <a:rPr lang="en-US" dirty="0"/>
              <a:t>Data Visualization</a:t>
            </a:r>
          </a:p>
          <a:p>
            <a:r>
              <a:rPr lang="en-US" dirty="0"/>
              <a:t>Spring 2018</a:t>
            </a:r>
          </a:p>
          <a:p>
            <a:r>
              <a:rPr lang="en-US" dirty="0"/>
              <a:t>Dr. Sayeed S. Alam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8795" y="270576"/>
            <a:ext cx="2154410" cy="1611499"/>
          </a:xfrm>
          <a:prstGeom prst="rect">
            <a:avLst/>
          </a:prstGeom>
        </p:spPr>
      </p:pic>
    </p:spTree>
    <p:extLst>
      <p:ext uri="{BB962C8B-B14F-4D97-AF65-F5344CB8AC3E}">
        <p14:creationId xmlns:p14="http://schemas.microsoft.com/office/powerpoint/2010/main" val="966406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Cone Sensitivity</a:t>
            </a:r>
          </a:p>
        </p:txBody>
      </p:sp>
      <p:pic>
        <p:nvPicPr>
          <p:cNvPr id="4" name="Picture 3"/>
          <p:cNvPicPr>
            <a:picLocks noChangeAspect="1"/>
          </p:cNvPicPr>
          <p:nvPr/>
        </p:nvPicPr>
        <p:blipFill>
          <a:blip r:embed="rId2"/>
          <a:stretch>
            <a:fillRect/>
          </a:stretch>
        </p:blipFill>
        <p:spPr>
          <a:xfrm>
            <a:off x="1990641" y="1766689"/>
            <a:ext cx="7391537" cy="4905194"/>
          </a:xfrm>
          <a:prstGeom prst="rect">
            <a:avLst/>
          </a:prstGeom>
        </p:spPr>
      </p:pic>
    </p:spTree>
    <p:extLst>
      <p:ext uri="{BB962C8B-B14F-4D97-AF65-F5344CB8AC3E}">
        <p14:creationId xmlns:p14="http://schemas.microsoft.com/office/powerpoint/2010/main" val="579487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Blindness</a:t>
            </a:r>
          </a:p>
        </p:txBody>
      </p:sp>
      <p:sp>
        <p:nvSpPr>
          <p:cNvPr id="3" name="Content Placeholder 2"/>
          <p:cNvSpPr>
            <a:spLocks noGrp="1"/>
          </p:cNvSpPr>
          <p:nvPr>
            <p:ph idx="1"/>
          </p:nvPr>
        </p:nvSpPr>
        <p:spPr/>
        <p:txBody>
          <a:bodyPr/>
          <a:lstStyle/>
          <a:p>
            <a:r>
              <a:rPr lang="en-US" dirty="0"/>
              <a:t>About 10% of the male population and about 1% of the female population have some form of color vision deficiency.</a:t>
            </a:r>
          </a:p>
          <a:p>
            <a:r>
              <a:rPr lang="en-US" dirty="0"/>
              <a:t>The most common deficiencies are explained by lack of either the long-wavelength-sensitive cones (</a:t>
            </a:r>
            <a:r>
              <a:rPr lang="en-US" dirty="0" err="1"/>
              <a:t>protanopia</a:t>
            </a:r>
            <a:r>
              <a:rPr lang="en-US" dirty="0"/>
              <a:t>) or the medium-wavelength-sensitive cones (</a:t>
            </a:r>
            <a:r>
              <a:rPr lang="en-US" dirty="0" err="1"/>
              <a:t>deuteranopia</a:t>
            </a:r>
            <a:r>
              <a:rPr lang="en-US" dirty="0"/>
              <a:t>).</a:t>
            </a:r>
          </a:p>
          <a:p>
            <a:r>
              <a:rPr lang="en-US" dirty="0"/>
              <a:t>One way to describe color vision deficiency is by pointing out that the three-dimensional color space of normal color vision collapses to a two-dimensional space</a:t>
            </a:r>
          </a:p>
          <a:p>
            <a:endParaRPr lang="en-US" dirty="0"/>
          </a:p>
        </p:txBody>
      </p:sp>
    </p:spTree>
    <p:extLst>
      <p:ext uri="{BB962C8B-B14F-4D97-AF65-F5344CB8AC3E}">
        <p14:creationId xmlns:p14="http://schemas.microsoft.com/office/powerpoint/2010/main" val="186282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Blindness</a:t>
            </a:r>
          </a:p>
        </p:txBody>
      </p:sp>
      <p:pic>
        <p:nvPicPr>
          <p:cNvPr id="5" name="Picture 4"/>
          <p:cNvPicPr>
            <a:picLocks noChangeAspect="1"/>
          </p:cNvPicPr>
          <p:nvPr/>
        </p:nvPicPr>
        <p:blipFill>
          <a:blip r:embed="rId2"/>
          <a:stretch>
            <a:fillRect/>
          </a:stretch>
        </p:blipFill>
        <p:spPr>
          <a:xfrm>
            <a:off x="704007" y="1279702"/>
            <a:ext cx="9759941" cy="5324716"/>
          </a:xfrm>
          <a:prstGeom prst="rect">
            <a:avLst/>
          </a:prstGeom>
        </p:spPr>
      </p:pic>
    </p:spTree>
    <p:extLst>
      <p:ext uri="{BB962C8B-B14F-4D97-AF65-F5344CB8AC3E}">
        <p14:creationId xmlns:p14="http://schemas.microsoft.com/office/powerpoint/2010/main" val="1032430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Measurement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fact that we can match any color with a mixture of no more than three primary lights is the basis of </a:t>
                </a:r>
                <a:r>
                  <a:rPr lang="en-US" i="1" dirty="0"/>
                  <a:t>colorimetry</a:t>
                </a:r>
              </a:p>
              <a:p>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𝑔𝐺</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𝑏𝐵</m:t>
                    </m:r>
                  </m:oMath>
                </a14:m>
                <a:endParaRPr lang="en-US" dirty="0"/>
              </a:p>
              <a:p>
                <a:r>
                  <a:rPr lang="en-US" i="1" dirty="0"/>
                  <a:t>C </a:t>
                </a:r>
                <a:r>
                  <a:rPr lang="en-US" dirty="0"/>
                  <a:t>is the color to be matched</a:t>
                </a:r>
              </a:p>
              <a:p>
                <a:r>
                  <a:rPr lang="en-US" i="1" dirty="0"/>
                  <a:t>R</a:t>
                </a:r>
                <a:r>
                  <a:rPr lang="en-US" dirty="0"/>
                  <a:t>, </a:t>
                </a:r>
                <a:r>
                  <a:rPr lang="en-US" i="1" dirty="0"/>
                  <a:t>G</a:t>
                </a:r>
                <a:r>
                  <a:rPr lang="en-US" dirty="0"/>
                  <a:t>, and </a:t>
                </a:r>
                <a:r>
                  <a:rPr lang="en-US" i="1" dirty="0"/>
                  <a:t>B </a:t>
                </a:r>
                <a:r>
                  <a:rPr lang="en-US" dirty="0"/>
                  <a:t>are the primary light sources to be used to create a match</a:t>
                </a:r>
              </a:p>
              <a:p>
                <a:r>
                  <a:rPr lang="en-US" i="1" dirty="0"/>
                  <a:t>r</a:t>
                </a:r>
                <a:r>
                  <a:rPr lang="en-US" dirty="0"/>
                  <a:t>, </a:t>
                </a:r>
                <a:r>
                  <a:rPr lang="en-US" i="1" dirty="0"/>
                  <a:t>g</a:t>
                </a:r>
                <a:r>
                  <a:rPr lang="en-US" dirty="0"/>
                  <a:t>, and </a:t>
                </a:r>
                <a:r>
                  <a:rPr lang="en-US" i="1" dirty="0"/>
                  <a:t>b </a:t>
                </a:r>
                <a:r>
                  <a:rPr lang="en-US" dirty="0"/>
                  <a:t>represent the amounts of each primary light.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116"/>
                </a:stretch>
              </a:blipFill>
            </p:spPr>
            <p:txBody>
              <a:bodyPr/>
              <a:lstStyle/>
              <a:p>
                <a:r>
                  <a:rPr lang="en-US">
                    <a:noFill/>
                  </a:rPr>
                  <a:t> </a:t>
                </a:r>
              </a:p>
            </p:txBody>
          </p:sp>
        </mc:Fallback>
      </mc:AlternateContent>
    </p:spTree>
    <p:extLst>
      <p:ext uri="{BB962C8B-B14F-4D97-AF65-F5344CB8AC3E}">
        <p14:creationId xmlns:p14="http://schemas.microsoft.com/office/powerpoint/2010/main" val="348220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Measurement</a:t>
            </a:r>
          </a:p>
        </p:txBody>
      </p:sp>
      <p:pic>
        <p:nvPicPr>
          <p:cNvPr id="5" name="Picture 4"/>
          <p:cNvPicPr>
            <a:picLocks noChangeAspect="1"/>
          </p:cNvPicPr>
          <p:nvPr/>
        </p:nvPicPr>
        <p:blipFill>
          <a:blip r:embed="rId2"/>
          <a:stretch>
            <a:fillRect/>
          </a:stretch>
        </p:blipFill>
        <p:spPr>
          <a:xfrm>
            <a:off x="150512" y="1334638"/>
            <a:ext cx="6582601" cy="4859734"/>
          </a:xfrm>
          <a:prstGeom prst="rect">
            <a:avLst/>
          </a:prstGeom>
        </p:spPr>
      </p:pic>
      <p:pic>
        <p:nvPicPr>
          <p:cNvPr id="6" name="Picture 5"/>
          <p:cNvPicPr>
            <a:picLocks noChangeAspect="1"/>
          </p:cNvPicPr>
          <p:nvPr/>
        </p:nvPicPr>
        <p:blipFill>
          <a:blip r:embed="rId3"/>
          <a:stretch>
            <a:fillRect/>
          </a:stretch>
        </p:blipFill>
        <p:spPr>
          <a:xfrm>
            <a:off x="6432224" y="1196171"/>
            <a:ext cx="5759776" cy="5136667"/>
          </a:xfrm>
          <a:prstGeom prst="rect">
            <a:avLst/>
          </a:prstGeom>
        </p:spPr>
      </p:pic>
    </p:spTree>
    <p:extLst>
      <p:ext uri="{BB962C8B-B14F-4D97-AF65-F5344CB8AC3E}">
        <p14:creationId xmlns:p14="http://schemas.microsoft.com/office/powerpoint/2010/main" val="4130627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CIE </a:t>
            </a:r>
            <a:r>
              <a:rPr lang="en-US" dirty="0" err="1"/>
              <a:t>Colorimerty</a:t>
            </a:r>
            <a:endParaRPr lang="en-US" dirty="0"/>
          </a:p>
        </p:txBody>
      </p:sp>
      <p:sp>
        <p:nvSpPr>
          <p:cNvPr id="3" name="Content Placeholder 2"/>
          <p:cNvSpPr>
            <a:spLocks noGrp="1"/>
          </p:cNvSpPr>
          <p:nvPr>
            <p:ph idx="1"/>
          </p:nvPr>
        </p:nvSpPr>
        <p:spPr/>
        <p:txBody>
          <a:bodyPr/>
          <a:lstStyle/>
          <a:p>
            <a:r>
              <a:rPr lang="en-US" dirty="0"/>
              <a:t>Commission </a:t>
            </a:r>
            <a:r>
              <a:rPr lang="en-US" dirty="0" err="1"/>
              <a:t>internationale</a:t>
            </a:r>
            <a:r>
              <a:rPr lang="en-US" dirty="0"/>
              <a:t> de </a:t>
            </a:r>
            <a:r>
              <a:rPr lang="en-US" dirty="0" err="1"/>
              <a:t>l’éclairage</a:t>
            </a:r>
            <a:r>
              <a:rPr lang="en-US" dirty="0"/>
              <a:t> (CIE) is a 100 year old organization that creates international standards related to light and color.</a:t>
            </a:r>
          </a:p>
          <a:p>
            <a:r>
              <a:rPr lang="en-US" dirty="0"/>
              <a:t>CIE 1931 is a Color Matching System. Color matching does not attempt to describe how colors appear to humans, color matching tells us how to numerically specify a measured color, and then later accurately reproduce that measured color (e.g. in print or digital displays).</a:t>
            </a:r>
          </a:p>
        </p:txBody>
      </p:sp>
    </p:spTree>
    <p:extLst>
      <p:ext uri="{BB962C8B-B14F-4D97-AF65-F5344CB8AC3E}">
        <p14:creationId xmlns:p14="http://schemas.microsoft.com/office/powerpoint/2010/main" val="2000474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Trichromatic Theory</a:t>
            </a:r>
          </a:p>
        </p:txBody>
      </p:sp>
      <p:sp>
        <p:nvSpPr>
          <p:cNvPr id="3" name="Content Placeholder 2"/>
          <p:cNvSpPr>
            <a:spLocks noGrp="1"/>
          </p:cNvSpPr>
          <p:nvPr>
            <p:ph idx="1"/>
          </p:nvPr>
        </p:nvSpPr>
        <p:spPr/>
        <p:txBody>
          <a:bodyPr/>
          <a:lstStyle/>
          <a:p>
            <a:r>
              <a:rPr lang="en-US" dirty="0"/>
              <a:t> A principal quality of light is its wavelength. Humans can perceive light with waves as small as ~380nm and as large as ~750nm.</a:t>
            </a:r>
          </a:p>
          <a:p>
            <a:r>
              <a:rPr lang="en-US" dirty="0"/>
              <a:t>The sun emits light across many wavelengths and objects around us reflect some wavelengths and absorb some wavelengths. Below is the spectral distribution of a spinach leaf illuminated by sunlight. The leaf absorbs most wavelengths as heat, but reflects visible light around 550nm. We see this particular reflected spectral composition as green.</a:t>
            </a:r>
          </a:p>
        </p:txBody>
      </p:sp>
    </p:spTree>
    <p:extLst>
      <p:ext uri="{BB962C8B-B14F-4D97-AF65-F5344CB8AC3E}">
        <p14:creationId xmlns:p14="http://schemas.microsoft.com/office/powerpoint/2010/main" val="202050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Trichromatic Theory</a:t>
            </a:r>
          </a:p>
        </p:txBody>
      </p:sp>
      <p:pic>
        <p:nvPicPr>
          <p:cNvPr id="1026" name="Picture 2" descr="https://cdn-images-1.medium.com/max/800/0*c6sOno5oz-_Mgy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71" y="2102069"/>
            <a:ext cx="762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0*PJOKdIe02nrhsW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671" y="5912069"/>
            <a:ext cx="762000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71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Trichromatic Theory</a:t>
            </a:r>
          </a:p>
        </p:txBody>
      </p:sp>
      <p:pic>
        <p:nvPicPr>
          <p:cNvPr id="2050" name="Picture 2" descr="https://cdn-images-1.medium.com/max/800/0*gS-c2XsKtQ_w2z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66496"/>
            <a:ext cx="762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images-1.medium.com/max/800/0*T9nG-EGMKE5ph06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862551"/>
            <a:ext cx="762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609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Metemerism</a:t>
            </a:r>
            <a:endParaRPr lang="en-US" dirty="0"/>
          </a:p>
        </p:txBody>
      </p:sp>
      <p:sp>
        <p:nvSpPr>
          <p:cNvPr id="3" name="Content Placeholder 2"/>
          <p:cNvSpPr>
            <a:spLocks noGrp="1"/>
          </p:cNvSpPr>
          <p:nvPr>
            <p:ph idx="1"/>
          </p:nvPr>
        </p:nvSpPr>
        <p:spPr/>
        <p:txBody>
          <a:bodyPr/>
          <a:lstStyle/>
          <a:p>
            <a:r>
              <a:rPr lang="en-US" dirty="0"/>
              <a:t>A leaf and a green car that look the same to you, but physically have different reflectance properties. It turns out every color (or, unique cone output) can be created from many different spectral distributions. Color science started to make a lot more sense when I finally understood this.</a:t>
            </a:r>
          </a:p>
          <a:p>
            <a:r>
              <a:rPr lang="en-US" dirty="0"/>
              <a:t>This phenomenon is called </a:t>
            </a:r>
            <a:r>
              <a:rPr lang="en-US" dirty="0" err="1"/>
              <a:t>metemerism</a:t>
            </a:r>
            <a:r>
              <a:rPr lang="en-US" dirty="0"/>
              <a:t> </a:t>
            </a:r>
          </a:p>
          <a:p>
            <a:endParaRPr lang="en-US" dirty="0"/>
          </a:p>
        </p:txBody>
      </p:sp>
      <p:pic>
        <p:nvPicPr>
          <p:cNvPr id="3074" name="Picture 2" descr="https://cdn-images-1.medium.com/max/800/0*QhVlp1EtYEPrmD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482" y="3628573"/>
            <a:ext cx="4685533" cy="292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6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Visualization</a:t>
            </a:r>
          </a:p>
        </p:txBody>
      </p:sp>
      <p:sp>
        <p:nvSpPr>
          <p:cNvPr id="6" name="TextBox 5"/>
          <p:cNvSpPr txBox="1"/>
          <p:nvPr/>
        </p:nvSpPr>
        <p:spPr>
          <a:xfrm>
            <a:off x="1959039" y="6278137"/>
            <a:ext cx="279108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Source: https://imgur.com/pS997qF</a:t>
            </a:r>
          </a:p>
        </p:txBody>
      </p:sp>
      <p:pic>
        <p:nvPicPr>
          <p:cNvPr id="1026" name="Picture 2" descr="https://i.imgur.com/pS997q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9037" y="1434611"/>
            <a:ext cx="5251730" cy="51513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68150" y="2613727"/>
            <a:ext cx="2921224" cy="1200329"/>
          </a:xfrm>
          <a:prstGeom prst="rect">
            <a:avLst/>
          </a:prstGeom>
          <a:noFill/>
        </p:spPr>
        <p:txBody>
          <a:bodyPr wrap="square" rtlCol="0">
            <a:spAutoFit/>
          </a:bodyPr>
          <a:lstStyle/>
          <a:p>
            <a:r>
              <a:rPr lang="en-US" sz="2400" b="1" dirty="0"/>
              <a:t>The Average US President's Birthday is </a:t>
            </a:r>
            <a:r>
              <a:rPr lang="en-US" sz="2400" b="1" dirty="0">
                <a:solidFill>
                  <a:srgbClr val="FF0000"/>
                </a:solidFill>
              </a:rPr>
              <a:t>November 30th</a:t>
            </a:r>
          </a:p>
        </p:txBody>
      </p:sp>
    </p:spTree>
    <p:extLst>
      <p:ext uri="{BB962C8B-B14F-4D97-AF65-F5344CB8AC3E}">
        <p14:creationId xmlns:p14="http://schemas.microsoft.com/office/powerpoint/2010/main" val="171205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1931 CIE RGB Color Matching</a:t>
            </a:r>
          </a:p>
        </p:txBody>
      </p:sp>
      <p:pic>
        <p:nvPicPr>
          <p:cNvPr id="4098" name="Picture 2" descr="https://cdn-images-1.medium.com/max/800/0*ZBmRv_J2IapWPfP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106" y="1690688"/>
            <a:ext cx="762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mages-1.medium.com/max/800/0*ODaJwT2dXlO8vx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106" y="4280338"/>
            <a:ext cx="7620000" cy="2381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9342416" y="4455300"/>
                <a:ext cx="2011384" cy="2031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=610 </m:t>
                      </m:r>
                      <m:r>
                        <a:rPr lang="en-US" b="0" i="1" smtClean="0">
                          <a:latin typeface="Cambria Math" panose="02040503050406030204" pitchFamily="18" charset="0"/>
                          <a:ea typeface="Cambria Math" panose="02040503050406030204" pitchFamily="18" charset="0"/>
                        </a:rPr>
                        <m:t>𝑛𝑚</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=0.34756</m:t>
                      </m:r>
                    </m:oMath>
                  </m:oMathPara>
                </a14:m>
                <a:endParaRPr lang="en-US" b="0" dirty="0">
                  <a:ea typeface="Cambria Math" panose="02040503050406030204" pitchFamily="18" charset="0"/>
                </a:endParaRPr>
              </a:p>
              <a:p>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𝑔</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0.04776</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𝑏</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−0.00038</m:t>
                      </m:r>
                    </m:oMath>
                  </m:oMathPara>
                </a14:m>
                <a:endParaRPr lang="en-US" dirty="0">
                  <a:ea typeface="Cambria Math" panose="02040503050406030204" pitchFamily="18" charset="0"/>
                </a:endParaRPr>
              </a:p>
              <a:p>
                <a:endParaRPr lang="en-US" b="0" dirty="0">
                  <a:ea typeface="Cambria Math" panose="02040503050406030204" pitchFamily="18" charset="0"/>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342416" y="4455300"/>
                <a:ext cx="2011384" cy="203132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9573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Light Reference</a:t>
            </a:r>
          </a:p>
        </p:txBody>
      </p:sp>
      <p:pic>
        <p:nvPicPr>
          <p:cNvPr id="5122" name="Picture 2" descr="https://cdn-images-1.medium.com/max/800/0*Sm_qW8K7YU9MqTj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02" y="2020560"/>
            <a:ext cx="4191547" cy="420202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cdn-images-1.medium.com/max/800/0*-_tPLSqj62Jwncoz."/>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68947"/>
            <a:ext cx="76200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373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CIE XYZ</a:t>
            </a:r>
          </a:p>
        </p:txBody>
      </p:sp>
      <p:sp>
        <p:nvSpPr>
          <p:cNvPr id="3" name="Content Placeholder 2"/>
          <p:cNvSpPr>
            <a:spLocks noGrp="1"/>
          </p:cNvSpPr>
          <p:nvPr>
            <p:ph idx="1"/>
          </p:nvPr>
        </p:nvSpPr>
        <p:spPr/>
        <p:txBody>
          <a:bodyPr/>
          <a:lstStyle/>
          <a:p>
            <a:r>
              <a:rPr lang="en-US" dirty="0"/>
              <a:t>The CIE system uses a set of abstract primaries called </a:t>
            </a:r>
            <a:r>
              <a:rPr lang="en-US" i="1" dirty="0" err="1"/>
              <a:t>tristimulus</a:t>
            </a:r>
            <a:r>
              <a:rPr lang="en-US" i="1" dirty="0"/>
              <a:t> values</a:t>
            </a:r>
            <a:r>
              <a:rPr lang="en-US" dirty="0"/>
              <a:t>; these are labeled </a:t>
            </a:r>
            <a:r>
              <a:rPr lang="en-US" i="1" dirty="0"/>
              <a:t>XYZ</a:t>
            </a:r>
            <a:r>
              <a:rPr lang="en-US" dirty="0"/>
              <a:t>.</a:t>
            </a:r>
          </a:p>
          <a:p>
            <a:r>
              <a:rPr lang="en-US" dirty="0"/>
              <a:t>These primaries are chosen for their mathematical properties, not because they match any set of actual lights. </a:t>
            </a:r>
          </a:p>
          <a:p>
            <a:r>
              <a:rPr lang="en-US" dirty="0"/>
              <a:t>One important feature of the system is that the </a:t>
            </a:r>
            <a:r>
              <a:rPr lang="en-US" i="1" dirty="0"/>
              <a:t>Y </a:t>
            </a:r>
            <a:r>
              <a:rPr lang="en-US" dirty="0" err="1"/>
              <a:t>tristimulus</a:t>
            </a:r>
            <a:r>
              <a:rPr lang="en-US" dirty="0"/>
              <a:t> value is the same as luminance.</a:t>
            </a:r>
          </a:p>
          <a:p>
            <a:endParaRPr lang="en-US" dirty="0"/>
          </a:p>
        </p:txBody>
      </p:sp>
      <p:pic>
        <p:nvPicPr>
          <p:cNvPr id="4" name="Picture 3"/>
          <p:cNvPicPr>
            <a:picLocks noChangeAspect="1"/>
          </p:cNvPicPr>
          <p:nvPr/>
        </p:nvPicPr>
        <p:blipFill>
          <a:blip r:embed="rId2"/>
          <a:stretch>
            <a:fillRect/>
          </a:stretch>
        </p:blipFill>
        <p:spPr>
          <a:xfrm>
            <a:off x="3962400" y="4398421"/>
            <a:ext cx="3406711" cy="2300102"/>
          </a:xfrm>
          <a:prstGeom prst="rect">
            <a:avLst/>
          </a:prstGeom>
        </p:spPr>
      </p:pic>
    </p:spTree>
    <p:extLst>
      <p:ext uri="{BB962C8B-B14F-4D97-AF65-F5344CB8AC3E}">
        <p14:creationId xmlns:p14="http://schemas.microsoft.com/office/powerpoint/2010/main" val="3967795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CIE XYZ</a:t>
            </a:r>
          </a:p>
        </p:txBody>
      </p:sp>
      <p:pic>
        <p:nvPicPr>
          <p:cNvPr id="4" name="Picture 3"/>
          <p:cNvPicPr>
            <a:picLocks noChangeAspect="1"/>
          </p:cNvPicPr>
          <p:nvPr/>
        </p:nvPicPr>
        <p:blipFill>
          <a:blip r:embed="rId2"/>
          <a:stretch>
            <a:fillRect/>
          </a:stretch>
        </p:blipFill>
        <p:spPr>
          <a:xfrm>
            <a:off x="3247697" y="1876520"/>
            <a:ext cx="5473154" cy="4629621"/>
          </a:xfrm>
          <a:prstGeom prst="rect">
            <a:avLst/>
          </a:prstGeom>
        </p:spPr>
      </p:pic>
    </p:spTree>
    <p:extLst>
      <p:ext uri="{BB962C8B-B14F-4D97-AF65-F5344CB8AC3E}">
        <p14:creationId xmlns:p14="http://schemas.microsoft.com/office/powerpoint/2010/main" val="3022857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CIE XYZ Chromaticity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In everyday speech, we often refer to the color of something and its lightness as different and independent properties.</a:t>
                </a:r>
              </a:p>
              <a:p>
                <a:r>
                  <a:rPr lang="en-US" dirty="0"/>
                  <a:t>Thus, it is useful to have a measure that defines the hue and vividness of a color while ignoring the amount of light.</a:t>
                </a:r>
              </a:p>
              <a:p>
                <a:r>
                  <a:rPr lang="en-US" i="1" dirty="0"/>
                  <a:t>Chromaticity coordinates </a:t>
                </a:r>
                <a:r>
                  <a:rPr lang="en-US" dirty="0"/>
                  <a:t>have exactly this property through normalizing with respect to the amount of light.</a:t>
                </a:r>
              </a:p>
              <a:p>
                <a:r>
                  <a:rPr lang="en-US" dirty="0"/>
                  <a:t>To transform </a:t>
                </a:r>
                <a:r>
                  <a:rPr lang="en-US" dirty="0" err="1"/>
                  <a:t>tristimulus</a:t>
                </a:r>
                <a:r>
                  <a:rPr lang="en-US" dirty="0"/>
                  <a:t> values to chromaticity coordinates:</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num>
                      <m:den>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den>
                    </m:f>
                  </m:oMath>
                </a14:m>
                <a:endParaRPr lang="en-US" dirty="0"/>
              </a:p>
              <a:p>
                <a:pPr lvl="1"/>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𝑌</m:t>
                        </m:r>
                      </m:num>
                      <m:den>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𝑍</m:t>
                        </m:r>
                      </m:den>
                    </m:f>
                  </m:oMath>
                </a14:m>
                <a:endParaRPr lang="en-US" dirty="0"/>
              </a:p>
              <a:p>
                <a:pPr lvl="1"/>
                <a14:m>
                  <m:oMath xmlns:m="http://schemas.openxmlformats.org/officeDocument/2006/math">
                    <m:r>
                      <a:rPr lang="en-US" b="0" i="1" smtClean="0">
                        <a:latin typeface="Cambria Math" panose="02040503050406030204" pitchFamily="18" charset="0"/>
                      </a:rPr>
                      <m:t>𝑧</m:t>
                    </m:r>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𝑍</m:t>
                        </m:r>
                      </m:num>
                      <m:den>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𝑍</m:t>
                        </m:r>
                      </m:den>
                    </m:f>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en-US">
                    <a:noFill/>
                  </a:rPr>
                  <a:t> </a:t>
                </a:r>
              </a:p>
            </p:txBody>
          </p:sp>
        </mc:Fallback>
      </mc:AlternateContent>
    </p:spTree>
    <p:extLst>
      <p:ext uri="{BB962C8B-B14F-4D97-AF65-F5344CB8AC3E}">
        <p14:creationId xmlns:p14="http://schemas.microsoft.com/office/powerpoint/2010/main" val="937479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CIE </a:t>
            </a:r>
            <a:r>
              <a:rPr lang="en-US" dirty="0" err="1"/>
              <a:t>xyY</a:t>
            </a:r>
            <a:r>
              <a:rPr lang="en-US" dirty="0"/>
              <a:t> Chromaticity</a:t>
            </a:r>
          </a:p>
        </p:txBody>
      </p:sp>
      <p:sp>
        <p:nvSpPr>
          <p:cNvPr id="3" name="Content Placeholder 2"/>
          <p:cNvSpPr>
            <a:spLocks noGrp="1"/>
          </p:cNvSpPr>
          <p:nvPr>
            <p:ph idx="1"/>
          </p:nvPr>
        </p:nvSpPr>
        <p:spPr/>
        <p:txBody>
          <a:bodyPr/>
          <a:lstStyle/>
          <a:p>
            <a:r>
              <a:rPr lang="en-US" dirty="0"/>
              <a:t>X = </a:t>
            </a:r>
            <a:r>
              <a:rPr lang="en-US" dirty="0" err="1"/>
              <a:t>Yx</a:t>
            </a:r>
            <a:r>
              <a:rPr lang="en-US" dirty="0"/>
              <a:t>/y</a:t>
            </a:r>
          </a:p>
          <a:p>
            <a:r>
              <a:rPr lang="en-US" dirty="0"/>
              <a:t>Y = Y</a:t>
            </a:r>
          </a:p>
          <a:p>
            <a:r>
              <a:rPr lang="en-US" dirty="0"/>
              <a:t>Z = (1-x-y) Y/y</a:t>
            </a:r>
          </a:p>
        </p:txBody>
      </p:sp>
    </p:spTree>
    <p:extLst>
      <p:ext uri="{BB962C8B-B14F-4D97-AF65-F5344CB8AC3E}">
        <p14:creationId xmlns:p14="http://schemas.microsoft.com/office/powerpoint/2010/main" val="3103116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CIE </a:t>
            </a:r>
            <a:r>
              <a:rPr lang="en-US" dirty="0" err="1"/>
              <a:t>xy</a:t>
            </a:r>
            <a:r>
              <a:rPr lang="en-US" dirty="0"/>
              <a:t> Chromaticity Diagram</a:t>
            </a:r>
          </a:p>
        </p:txBody>
      </p:sp>
      <p:sp>
        <p:nvSpPr>
          <p:cNvPr id="4" name="TextBox 3"/>
          <p:cNvSpPr txBox="1"/>
          <p:nvPr/>
        </p:nvSpPr>
        <p:spPr>
          <a:xfrm>
            <a:off x="5557893" y="1545021"/>
            <a:ext cx="6458399" cy="4247317"/>
          </a:xfrm>
          <a:prstGeom prst="rect">
            <a:avLst/>
          </a:prstGeom>
          <a:noFill/>
        </p:spPr>
        <p:txBody>
          <a:bodyPr wrap="square" rtlCol="0">
            <a:spAutoFit/>
          </a:bodyPr>
          <a:lstStyle/>
          <a:p>
            <a:r>
              <a:rPr lang="en-US" b="1" dirty="0"/>
              <a:t>Properties:</a:t>
            </a:r>
          </a:p>
          <a:p>
            <a:pPr marL="342900" indent="-342900">
              <a:buFont typeface="+mj-lt"/>
              <a:buAutoNum type="arabicPeriod"/>
            </a:pPr>
            <a:r>
              <a:rPr lang="en-US" dirty="0"/>
              <a:t>If two colored lights are represented by two points in a chromaticity diagram, the color of a mixture of those two lights will always lie on a straight line between those two points.</a:t>
            </a:r>
          </a:p>
          <a:p>
            <a:pPr marL="342900" indent="-342900">
              <a:buFont typeface="+mj-lt"/>
              <a:buAutoNum type="arabicPeriod"/>
            </a:pPr>
            <a:r>
              <a:rPr lang="en-US" dirty="0"/>
              <a:t>Any set of three lights specifies a triangle in the chromaticity diagram. Its corners are given by the chromaticity coordinates of the three lights. Any color within that triangle can be created with a suitable mixture of the three lights.</a:t>
            </a:r>
          </a:p>
          <a:p>
            <a:pPr marL="342900" indent="-342900">
              <a:buFont typeface="+mj-lt"/>
              <a:buAutoNum type="arabicPeriod"/>
            </a:pPr>
            <a:r>
              <a:rPr lang="en-US" dirty="0"/>
              <a:t>The </a:t>
            </a:r>
            <a:r>
              <a:rPr lang="en-US" i="1" dirty="0"/>
              <a:t>spectrum locus </a:t>
            </a:r>
            <a:r>
              <a:rPr lang="en-US" dirty="0"/>
              <a:t>is the set of chromaticity coordinates of pure monochromatic (</a:t>
            </a:r>
            <a:r>
              <a:rPr lang="en-US" dirty="0" err="1"/>
              <a:t>singlewavelength</a:t>
            </a:r>
            <a:r>
              <a:rPr lang="en-US" dirty="0"/>
              <a:t>) lights. All realizable colors fall within the spectrum locus.</a:t>
            </a:r>
          </a:p>
          <a:p>
            <a:pPr marL="342900" indent="-342900">
              <a:buFont typeface="+mj-lt"/>
              <a:buAutoNum type="arabicPeriod"/>
            </a:pPr>
            <a:r>
              <a:rPr lang="en-US" dirty="0"/>
              <a:t>The </a:t>
            </a:r>
            <a:r>
              <a:rPr lang="en-US" i="1" dirty="0"/>
              <a:t>purple boundary </a:t>
            </a:r>
            <a:r>
              <a:rPr lang="en-US" dirty="0"/>
              <a:t>is the straight line connecting the chromaticity coordinates of the longest visible wavelength of red light, about 700 nm, to the chromaticity coordinates of the shortest visible wavelength of blue, about 400nm</a:t>
            </a:r>
            <a:endParaRPr lang="en-US" b="1" dirty="0"/>
          </a:p>
        </p:txBody>
      </p:sp>
      <p:pic>
        <p:nvPicPr>
          <p:cNvPr id="6148" name="Picture 4" descr="Image result for cie xy chromaticity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68" y="1398008"/>
            <a:ext cx="4517601" cy="468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776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CIE </a:t>
            </a:r>
            <a:r>
              <a:rPr lang="en-US" dirty="0" err="1"/>
              <a:t>xyY</a:t>
            </a:r>
            <a:r>
              <a:rPr lang="en-US" dirty="0"/>
              <a:t> Properties</a:t>
            </a:r>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startAt="5"/>
            </a:pPr>
            <a:r>
              <a:rPr lang="en-US" dirty="0"/>
              <a:t>The chromaticity coordinates of equal-energy white (light having an equal mixture of all wavelengths) are 0.333, 0.333. But when a white light is specified for some application, what is generally required is one of the CIE standard illuminants. The CIE specifies a number that corresponds to different phases of daylight; of these, the most commonly used is D65 (</a:t>
            </a:r>
            <a:r>
              <a:rPr lang="en-US" i="1" dirty="0"/>
              <a:t>X</a:t>
            </a:r>
            <a:r>
              <a:rPr lang="en-US" dirty="0"/>
              <a:t>,</a:t>
            </a:r>
            <a:r>
              <a:rPr lang="en-US" i="1" dirty="0"/>
              <a:t>Y</a:t>
            </a:r>
            <a:r>
              <a:rPr lang="en-US" dirty="0"/>
              <a:t>,</a:t>
            </a:r>
            <a:r>
              <a:rPr lang="en-US" i="1" dirty="0"/>
              <a:t>Z</a:t>
            </a:r>
            <a:r>
              <a:rPr lang="en-US" dirty="0"/>
              <a:t> = 0.9505, 1.0000, 1.0890).</a:t>
            </a:r>
          </a:p>
          <a:p>
            <a:pPr marL="514350" indent="-514350">
              <a:buFont typeface="+mj-lt"/>
              <a:buAutoNum type="arabicPeriod" startAt="5"/>
            </a:pPr>
            <a:r>
              <a:rPr lang="en-US" i="1" dirty="0"/>
              <a:t>Excitation purity </a:t>
            </a:r>
            <a:r>
              <a:rPr lang="en-US" dirty="0"/>
              <a:t>is a measure of the distance along a line between a particular pure spectral wavelength and the white point. Specifically, it is the value given by dividing the distance between the sample and the white point by the distance between the white point and the spectrum line (or purple boundary). This measure defines the vividness of a color.</a:t>
            </a:r>
          </a:p>
          <a:p>
            <a:pPr marL="514350" indent="-514350">
              <a:buFont typeface="+mj-lt"/>
              <a:buAutoNum type="arabicPeriod" startAt="5"/>
            </a:pPr>
            <a:r>
              <a:rPr lang="en-US" dirty="0"/>
              <a:t>The complementary wavelength of a color is produced by drawing a line between that color and white and extrapolating to the opposite spectrum locus. Adding a color and its complementary color produces white.</a:t>
            </a:r>
          </a:p>
          <a:p>
            <a:pPr marL="514350" indent="-514350">
              <a:buFont typeface="+mj-lt"/>
              <a:buAutoNum type="arabicPeriod" startAt="5"/>
            </a:pPr>
            <a:endParaRPr lang="en-US" dirty="0"/>
          </a:p>
        </p:txBody>
      </p:sp>
    </p:spTree>
    <p:extLst>
      <p:ext uri="{BB962C8B-B14F-4D97-AF65-F5344CB8AC3E}">
        <p14:creationId xmlns:p14="http://schemas.microsoft.com/office/powerpoint/2010/main" val="1042420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sRGB</a:t>
            </a:r>
            <a:endParaRPr lang="en-US" dirty="0"/>
          </a:p>
        </p:txBody>
      </p:sp>
      <p:sp>
        <p:nvSpPr>
          <p:cNvPr id="3" name="Content Placeholder 2"/>
          <p:cNvSpPr>
            <a:spLocks noGrp="1"/>
          </p:cNvSpPr>
          <p:nvPr>
            <p:ph idx="1"/>
          </p:nvPr>
        </p:nvSpPr>
        <p:spPr/>
        <p:txBody>
          <a:bodyPr/>
          <a:lstStyle/>
          <a:p>
            <a:r>
              <a:rPr lang="en-US" b="1" dirty="0"/>
              <a:t>A Standard Default Color Space for the Internet - </a:t>
            </a:r>
            <a:r>
              <a:rPr lang="en-US" b="1" dirty="0" err="1"/>
              <a:t>sRGB</a:t>
            </a:r>
            <a:endParaRPr lang="en-US" b="1" dirty="0"/>
          </a:p>
          <a:p>
            <a:r>
              <a:rPr lang="en-US" dirty="0"/>
              <a:t>Proposed by HP and Microsoft</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296574001"/>
              </p:ext>
            </p:extLst>
          </p:nvPr>
        </p:nvGraphicFramePr>
        <p:xfrm>
          <a:off x="2081047" y="3154258"/>
          <a:ext cx="7126015" cy="1953769"/>
        </p:xfrm>
        <a:graphic>
          <a:graphicData uri="http://schemas.openxmlformats.org/drawingml/2006/table">
            <a:tbl>
              <a:tblPr>
                <a:tableStyleId>{5940675A-B579-460E-94D1-54222C63F5DA}</a:tableStyleId>
              </a:tblPr>
              <a:tblGrid>
                <a:gridCol w="1902374">
                  <a:extLst>
                    <a:ext uri="{9D8B030D-6E8A-4147-A177-3AD203B41FA5}">
                      <a16:colId xmlns:a16="http://schemas.microsoft.com/office/drawing/2014/main" val="861425088"/>
                    </a:ext>
                  </a:extLst>
                </a:gridCol>
                <a:gridCol w="948032">
                  <a:extLst>
                    <a:ext uri="{9D8B030D-6E8A-4147-A177-3AD203B41FA5}">
                      <a16:colId xmlns:a16="http://schemas.microsoft.com/office/drawing/2014/main" val="3379911458"/>
                    </a:ext>
                  </a:extLst>
                </a:gridCol>
                <a:gridCol w="1425203">
                  <a:extLst>
                    <a:ext uri="{9D8B030D-6E8A-4147-A177-3AD203B41FA5}">
                      <a16:colId xmlns:a16="http://schemas.microsoft.com/office/drawing/2014/main" val="2372193561"/>
                    </a:ext>
                  </a:extLst>
                </a:gridCol>
                <a:gridCol w="916503">
                  <a:extLst>
                    <a:ext uri="{9D8B030D-6E8A-4147-A177-3AD203B41FA5}">
                      <a16:colId xmlns:a16="http://schemas.microsoft.com/office/drawing/2014/main" val="144026304"/>
                    </a:ext>
                  </a:extLst>
                </a:gridCol>
                <a:gridCol w="1933903">
                  <a:extLst>
                    <a:ext uri="{9D8B030D-6E8A-4147-A177-3AD203B41FA5}">
                      <a16:colId xmlns:a16="http://schemas.microsoft.com/office/drawing/2014/main" val="2024662550"/>
                    </a:ext>
                  </a:extLst>
                </a:gridCol>
              </a:tblGrid>
              <a:tr h="735202">
                <a:tc>
                  <a:txBody>
                    <a:bodyPr/>
                    <a:lstStyle/>
                    <a:p>
                      <a:pPr algn="l" fontAlgn="b"/>
                      <a:r>
                        <a:rPr lang="en-US" sz="2400" u="none" strike="noStrike" dirty="0">
                          <a:effectLst/>
                        </a:rPr>
                        <a:t>Chromaticity</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solidFill>
                            <a:srgbClr val="FF0000"/>
                          </a:solidFill>
                          <a:effectLst/>
                        </a:rPr>
                        <a:t>Red</a:t>
                      </a:r>
                      <a:endParaRPr lang="en-US" sz="24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solidFill>
                            <a:srgbClr val="00B050"/>
                          </a:solidFill>
                          <a:effectLst/>
                        </a:rPr>
                        <a:t>Green</a:t>
                      </a:r>
                      <a:endParaRPr lang="en-US" sz="2400" b="0" i="0" u="none" strike="noStrike" dirty="0">
                        <a:solidFill>
                          <a:srgbClr val="00B050"/>
                        </a:solidFill>
                        <a:effectLst/>
                        <a:latin typeface="Calibri" panose="020F0502020204030204" pitchFamily="34" charset="0"/>
                      </a:endParaRPr>
                    </a:p>
                  </a:txBody>
                  <a:tcPr marL="9525" marR="9525" marT="9525" marB="0" anchor="b"/>
                </a:tc>
                <a:tc>
                  <a:txBody>
                    <a:bodyPr/>
                    <a:lstStyle/>
                    <a:p>
                      <a:pPr algn="l" fontAlgn="b"/>
                      <a:r>
                        <a:rPr lang="en-US" sz="2400" u="none" strike="noStrike" dirty="0">
                          <a:solidFill>
                            <a:srgbClr val="0070C0"/>
                          </a:solidFill>
                          <a:effectLst/>
                        </a:rPr>
                        <a:t>Blue</a:t>
                      </a:r>
                      <a:endParaRPr lang="en-US" sz="2400" b="0" i="0" u="none" strike="noStrike" dirty="0">
                        <a:solidFill>
                          <a:srgbClr val="0070C0"/>
                        </a:solidFill>
                        <a:effectLst/>
                        <a:latin typeface="Calibri" panose="020F0502020204030204" pitchFamily="34" charset="0"/>
                      </a:endParaRPr>
                    </a:p>
                  </a:txBody>
                  <a:tcPr marL="9525" marR="9525" marT="9525" marB="0" anchor="b"/>
                </a:tc>
                <a:tc>
                  <a:txBody>
                    <a:bodyPr/>
                    <a:lstStyle/>
                    <a:p>
                      <a:pPr algn="l" fontAlgn="b"/>
                      <a:r>
                        <a:rPr lang="en-US" sz="2400" u="none" strike="noStrike">
                          <a:effectLst/>
                        </a:rPr>
                        <a:t>White point</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4889066"/>
                  </a:ext>
                </a:extLst>
              </a:tr>
              <a:tr h="406189">
                <a:tc>
                  <a:txBody>
                    <a:bodyPr/>
                    <a:lstStyle/>
                    <a:p>
                      <a:pPr algn="l" fontAlgn="b"/>
                      <a:r>
                        <a:rPr lang="en-US" sz="2400" u="none" strike="noStrike">
                          <a:effectLst/>
                        </a:rPr>
                        <a:t>x</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solidFill>
                            <a:srgbClr val="FF0000"/>
                          </a:solidFill>
                          <a:effectLst/>
                        </a:rPr>
                        <a:t>0.64</a:t>
                      </a:r>
                      <a:endParaRPr lang="en-US" sz="24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solidFill>
                            <a:srgbClr val="00B050"/>
                          </a:solidFill>
                          <a:effectLst/>
                        </a:rPr>
                        <a:t>0.3</a:t>
                      </a:r>
                      <a:endParaRPr lang="en-US" sz="2400" b="0" i="0" u="none" strike="noStrike" dirty="0">
                        <a:solidFill>
                          <a:srgbClr val="00B050"/>
                        </a:solidFill>
                        <a:effectLst/>
                        <a:latin typeface="Calibri" panose="020F0502020204030204" pitchFamily="34" charset="0"/>
                      </a:endParaRPr>
                    </a:p>
                  </a:txBody>
                  <a:tcPr marL="9525" marR="9525" marT="9525" marB="0" anchor="b"/>
                </a:tc>
                <a:tc>
                  <a:txBody>
                    <a:bodyPr/>
                    <a:lstStyle/>
                    <a:p>
                      <a:pPr algn="r" fontAlgn="b"/>
                      <a:r>
                        <a:rPr lang="en-US" sz="2400" u="none" strike="noStrike">
                          <a:solidFill>
                            <a:srgbClr val="0070C0"/>
                          </a:solidFill>
                          <a:effectLst/>
                        </a:rPr>
                        <a:t>0.15</a:t>
                      </a:r>
                      <a:endParaRPr lang="en-US" sz="2400" b="0"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0.3127</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96536998"/>
                  </a:ext>
                </a:extLst>
              </a:tr>
              <a:tr h="406189">
                <a:tc>
                  <a:txBody>
                    <a:bodyPr/>
                    <a:lstStyle/>
                    <a:p>
                      <a:pPr algn="l" fontAlgn="b"/>
                      <a:r>
                        <a:rPr lang="en-US" sz="2400" u="none" strike="noStrike">
                          <a:effectLst/>
                        </a:rPr>
                        <a:t>y</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solidFill>
                            <a:srgbClr val="FF0000"/>
                          </a:solidFill>
                          <a:effectLst/>
                        </a:rPr>
                        <a:t>0.33</a:t>
                      </a:r>
                      <a:endParaRPr lang="en-US" sz="24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2400" u="none" strike="noStrike">
                          <a:solidFill>
                            <a:srgbClr val="00B050"/>
                          </a:solidFill>
                          <a:effectLst/>
                        </a:rPr>
                        <a:t>0.6</a:t>
                      </a:r>
                      <a:endParaRPr lang="en-US" sz="2400" b="0" i="0" u="none" strike="noStrike">
                        <a:solidFill>
                          <a:srgbClr val="00B050"/>
                        </a:solidFill>
                        <a:effectLst/>
                        <a:latin typeface="Calibri" panose="020F0502020204030204" pitchFamily="34" charset="0"/>
                      </a:endParaRPr>
                    </a:p>
                  </a:txBody>
                  <a:tcPr marL="9525" marR="9525" marT="9525" marB="0" anchor="b"/>
                </a:tc>
                <a:tc>
                  <a:txBody>
                    <a:bodyPr/>
                    <a:lstStyle/>
                    <a:p>
                      <a:pPr algn="r" fontAlgn="b"/>
                      <a:r>
                        <a:rPr lang="en-US" sz="2400" u="none" strike="noStrike">
                          <a:solidFill>
                            <a:srgbClr val="0070C0"/>
                          </a:solidFill>
                          <a:effectLst/>
                        </a:rPr>
                        <a:t>0.06</a:t>
                      </a:r>
                      <a:endParaRPr lang="en-US" sz="2400" b="0"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0.329</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3043798"/>
                  </a:ext>
                </a:extLst>
              </a:tr>
              <a:tr h="406189">
                <a:tc>
                  <a:txBody>
                    <a:bodyPr/>
                    <a:lstStyle/>
                    <a:p>
                      <a:pPr algn="l" fontAlgn="b"/>
                      <a:r>
                        <a:rPr lang="en-US" sz="2400" u="none" strike="noStrike">
                          <a:effectLst/>
                        </a:rPr>
                        <a:t>Y</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solidFill>
                            <a:srgbClr val="FF0000"/>
                          </a:solidFill>
                          <a:effectLst/>
                        </a:rPr>
                        <a:t>0.2126</a:t>
                      </a:r>
                      <a:endParaRPr lang="en-US" sz="24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solidFill>
                            <a:srgbClr val="00B050"/>
                          </a:solidFill>
                          <a:effectLst/>
                        </a:rPr>
                        <a:t>0.7152</a:t>
                      </a:r>
                      <a:endParaRPr lang="en-US" sz="2400" b="0" i="0" u="none" strike="noStrike" dirty="0">
                        <a:solidFill>
                          <a:srgbClr val="00B050"/>
                        </a:solidFill>
                        <a:effectLst/>
                        <a:latin typeface="Calibri" panose="020F0502020204030204" pitchFamily="34" charset="0"/>
                      </a:endParaRPr>
                    </a:p>
                  </a:txBody>
                  <a:tcPr marL="9525" marR="9525" marT="9525" marB="0" anchor="b"/>
                </a:tc>
                <a:tc>
                  <a:txBody>
                    <a:bodyPr/>
                    <a:lstStyle/>
                    <a:p>
                      <a:pPr algn="r" fontAlgn="b"/>
                      <a:r>
                        <a:rPr lang="en-US" sz="2400" u="none" strike="noStrike" dirty="0">
                          <a:solidFill>
                            <a:srgbClr val="0070C0"/>
                          </a:solidFill>
                          <a:effectLst/>
                        </a:rPr>
                        <a:t>0.0722</a:t>
                      </a:r>
                      <a:endParaRPr lang="en-US" sz="2400" b="0" i="0" u="none" strike="noStrike" dirty="0">
                        <a:solidFill>
                          <a:srgbClr val="0070C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662364"/>
                  </a:ext>
                </a:extLst>
              </a:tr>
            </a:tbl>
          </a:graphicData>
        </a:graphic>
      </p:graphicFrame>
    </p:spTree>
    <p:extLst>
      <p:ext uri="{BB962C8B-B14F-4D97-AF65-F5344CB8AC3E}">
        <p14:creationId xmlns:p14="http://schemas.microsoft.com/office/powerpoint/2010/main" val="3969857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XYZ to RGB conversion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141563"/>
              </p:ext>
            </p:extLst>
          </p:nvPr>
        </p:nvGraphicFramePr>
        <p:xfrm>
          <a:off x="761773" y="1690688"/>
          <a:ext cx="3972912" cy="1718304"/>
        </p:xfrm>
        <a:graphic>
          <a:graphicData uri="http://schemas.openxmlformats.org/drawingml/2006/table">
            <a:tbl>
              <a:tblPr>
                <a:tableStyleId>{2D5ABB26-0587-4C30-8999-92F81FD0307C}</a:tableStyleId>
              </a:tblPr>
              <a:tblGrid>
                <a:gridCol w="1623400">
                  <a:extLst>
                    <a:ext uri="{9D8B030D-6E8A-4147-A177-3AD203B41FA5}">
                      <a16:colId xmlns:a16="http://schemas.microsoft.com/office/drawing/2014/main" val="4155873733"/>
                    </a:ext>
                  </a:extLst>
                </a:gridCol>
                <a:gridCol w="726112">
                  <a:extLst>
                    <a:ext uri="{9D8B030D-6E8A-4147-A177-3AD203B41FA5}">
                      <a16:colId xmlns:a16="http://schemas.microsoft.com/office/drawing/2014/main" val="3090539452"/>
                    </a:ext>
                  </a:extLst>
                </a:gridCol>
                <a:gridCol w="1623400">
                  <a:extLst>
                    <a:ext uri="{9D8B030D-6E8A-4147-A177-3AD203B41FA5}">
                      <a16:colId xmlns:a16="http://schemas.microsoft.com/office/drawing/2014/main" val="1119153239"/>
                    </a:ext>
                  </a:extLst>
                </a:gridCol>
              </a:tblGrid>
              <a:tr h="572768">
                <a:tc>
                  <a:txBody>
                    <a:bodyPr/>
                    <a:lstStyle/>
                    <a:p>
                      <a:pPr algn="r" fontAlgn="b"/>
                      <a:r>
                        <a:rPr lang="en-US" sz="1600" u="none" strike="noStrike" dirty="0">
                          <a:effectLst/>
                        </a:rPr>
                        <a:t>3.2406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-1.5372</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-0.4986</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4719306"/>
                  </a:ext>
                </a:extLst>
              </a:tr>
              <a:tr h="572768">
                <a:tc>
                  <a:txBody>
                    <a:bodyPr/>
                    <a:lstStyle/>
                    <a:p>
                      <a:pPr algn="r" fontAlgn="b"/>
                      <a:r>
                        <a:rPr lang="en-US" sz="1600" u="none" strike="noStrike">
                          <a:effectLst/>
                        </a:rPr>
                        <a:t>-0.9689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1.8758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0.0415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4805492"/>
                  </a:ext>
                </a:extLst>
              </a:tr>
              <a:tr h="572768">
                <a:tc>
                  <a:txBody>
                    <a:bodyPr/>
                    <a:lstStyle/>
                    <a:p>
                      <a:pPr algn="r" fontAlgn="b"/>
                      <a:r>
                        <a:rPr lang="en-US" sz="1600" u="none" strike="noStrike">
                          <a:effectLst/>
                        </a:rPr>
                        <a:t>0.0557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1.057</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5767001"/>
                  </a:ext>
                </a:extLst>
              </a:tr>
            </a:tbl>
          </a:graphicData>
        </a:graphic>
      </p:graphicFrame>
      <p:sp>
        <p:nvSpPr>
          <p:cNvPr id="6" name="TextBox 5"/>
          <p:cNvSpPr txBox="1"/>
          <p:nvPr/>
        </p:nvSpPr>
        <p:spPr>
          <a:xfrm>
            <a:off x="2732689" y="2724875"/>
            <a:ext cx="603050" cy="369332"/>
          </a:xfrm>
          <a:prstGeom prst="rect">
            <a:avLst/>
          </a:prstGeom>
          <a:noFill/>
        </p:spPr>
        <p:txBody>
          <a:bodyPr wrap="none" rtlCol="0">
            <a:spAutoFit/>
          </a:bodyPr>
          <a:lstStyle/>
          <a:p>
            <a:r>
              <a:rPr lang="en-US" dirty="0"/>
              <a:t>M = </a:t>
            </a:r>
          </a:p>
        </p:txBody>
      </p:sp>
      <mc:AlternateContent xmlns:mc="http://schemas.openxmlformats.org/markup-compatibility/2006" xmlns:a14="http://schemas.microsoft.com/office/drawing/2010/main">
        <mc:Choice Requires="a14">
          <p:sp>
            <p:nvSpPr>
              <p:cNvPr id="7" name="TextBox 6"/>
              <p:cNvSpPr txBox="1"/>
              <p:nvPr/>
            </p:nvSpPr>
            <p:spPr>
              <a:xfrm>
                <a:off x="5229043" y="2272957"/>
                <a:ext cx="1476558" cy="8212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𝑅</m:t>
                            </m:r>
                          </m:e>
                        </m:mr>
                        <m:mr>
                          <m:e>
                            <m:r>
                              <a:rPr lang="en-US" b="0" i="1" smtClean="0">
                                <a:latin typeface="Cambria Math" panose="02040503050406030204" pitchFamily="18" charset="0"/>
                              </a:rPr>
                              <m:t>𝐺</m:t>
                            </m:r>
                          </m:e>
                        </m:mr>
                        <m:mr>
                          <m:e>
                            <m:r>
                              <a:rPr lang="en-US" b="0" i="1" smtClean="0">
                                <a:latin typeface="Cambria Math" panose="02040503050406030204" pitchFamily="18" charset="0"/>
                              </a:rPr>
                              <m:t>𝐵</m:t>
                            </m:r>
                          </m:e>
                        </m:mr>
                      </m:m>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 ×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𝑋</m:t>
                            </m:r>
                          </m:e>
                        </m:mr>
                        <m:mr>
                          <m:e>
                            <m:r>
                              <a:rPr lang="en-US" b="0" i="1" smtClean="0">
                                <a:latin typeface="Cambria Math" panose="02040503050406030204" pitchFamily="18" charset="0"/>
                              </a:rPr>
                              <m:t>𝑌</m:t>
                            </m:r>
                          </m:e>
                        </m:mr>
                        <m:mr>
                          <m:e>
                            <m:r>
                              <a:rPr lang="en-US" b="0" i="1" smtClean="0">
                                <a:latin typeface="Cambria Math" panose="02040503050406030204" pitchFamily="18" charset="0"/>
                              </a:rPr>
                              <m:t>𝑍</m:t>
                            </m:r>
                          </m:e>
                        </m:mr>
                      </m:m>
                      <m:r>
                        <a:rPr lang="en-US" b="0" i="1" smtClean="0">
                          <a:latin typeface="Cambria Math" panose="02040503050406030204" pitchFamily="18" charset="0"/>
                        </a:rPr>
                        <m:t> </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229043" y="2272957"/>
                <a:ext cx="1476558" cy="821250"/>
              </a:xfrm>
              <a:prstGeom prst="rect">
                <a:avLst/>
              </a:prstGeom>
              <a:blipFill>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306236"/>
            <a:ext cx="3820058" cy="7049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503744"/>
            <a:ext cx="3991532" cy="895475"/>
          </a:xfrm>
          <a:prstGeom prst="rect">
            <a:avLst/>
          </a:prstGeom>
        </p:spPr>
      </p:pic>
    </p:spTree>
    <p:extLst>
      <p:ext uri="{BB962C8B-B14F-4D97-AF65-F5344CB8AC3E}">
        <p14:creationId xmlns:p14="http://schemas.microsoft.com/office/powerpoint/2010/main" val="1949667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Content Placeholder 2"/>
          <p:cNvSpPr>
            <a:spLocks noGrp="1"/>
          </p:cNvSpPr>
          <p:nvPr>
            <p:ph idx="1"/>
          </p:nvPr>
        </p:nvSpPr>
        <p:spPr/>
        <p:txBody>
          <a:bodyPr/>
          <a:lstStyle/>
          <a:p>
            <a:r>
              <a:rPr lang="en-US" dirty="0"/>
              <a:t>Color vision does have a critical function, which is hardly surprising because this sophisticated ability must surely provide some evolutionary advantage</a:t>
            </a:r>
          </a:p>
          <a:p>
            <a:r>
              <a:rPr lang="en-US" dirty="0"/>
              <a:t>Color helps us break camouflage.</a:t>
            </a:r>
          </a:p>
          <a:p>
            <a:r>
              <a:rPr lang="en-US" dirty="0"/>
              <a:t>Some things differ visually from their surroundings only by their color</a:t>
            </a:r>
          </a:p>
        </p:txBody>
      </p:sp>
    </p:spTree>
    <p:extLst>
      <p:ext uri="{BB962C8B-B14F-4D97-AF65-F5344CB8AC3E}">
        <p14:creationId xmlns:p14="http://schemas.microsoft.com/office/powerpoint/2010/main" val="3462671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Color Spaces</a:t>
            </a:r>
          </a:p>
        </p:txBody>
      </p:sp>
      <p:sp>
        <p:nvSpPr>
          <p:cNvPr id="3" name="Content Placeholder 2"/>
          <p:cNvSpPr>
            <a:spLocks noGrp="1"/>
          </p:cNvSpPr>
          <p:nvPr>
            <p:ph idx="1"/>
          </p:nvPr>
        </p:nvSpPr>
        <p:spPr/>
        <p:txBody>
          <a:bodyPr/>
          <a:lstStyle/>
          <a:p>
            <a:r>
              <a:rPr lang="en-US" dirty="0"/>
              <a:t>The CIE </a:t>
            </a:r>
            <a:r>
              <a:rPr lang="en-US" i="1" dirty="0"/>
              <a:t>XYZ </a:t>
            </a:r>
            <a:r>
              <a:rPr lang="en-US" dirty="0"/>
              <a:t>color space is very far from being perceptually uniform. </a:t>
            </a:r>
          </a:p>
          <a:p>
            <a:r>
              <a:rPr lang="en-US" dirty="0"/>
              <a:t>However, in 1978 the CIE produced a set of recommendations on the use of two uniform color spaces that are transformations of the </a:t>
            </a:r>
            <a:r>
              <a:rPr lang="en-US" i="1" dirty="0"/>
              <a:t>XYZ </a:t>
            </a:r>
            <a:r>
              <a:rPr lang="en-US" dirty="0"/>
              <a:t>color space. </a:t>
            </a:r>
          </a:p>
          <a:p>
            <a:r>
              <a:rPr lang="en-US" dirty="0"/>
              <a:t>These are called the </a:t>
            </a:r>
          </a:p>
          <a:p>
            <a:pPr lvl="1"/>
            <a:r>
              <a:rPr lang="en-US" dirty="0" err="1"/>
              <a:t>CIElab</a:t>
            </a:r>
            <a:endParaRPr lang="en-US" dirty="0"/>
          </a:p>
          <a:p>
            <a:pPr lvl="1"/>
            <a:r>
              <a:rPr lang="en-US" dirty="0" err="1"/>
              <a:t>CIEluv</a:t>
            </a:r>
            <a:endParaRPr lang="en-US" dirty="0"/>
          </a:p>
          <a:p>
            <a:pPr lvl="1"/>
            <a:endParaRPr lang="en-US" dirty="0"/>
          </a:p>
        </p:txBody>
      </p:sp>
    </p:spTree>
    <p:extLst>
      <p:ext uri="{BB962C8B-B14F-4D97-AF65-F5344CB8AC3E}">
        <p14:creationId xmlns:p14="http://schemas.microsoft.com/office/powerpoint/2010/main" val="2023773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CIEluv</a:t>
            </a:r>
            <a:r>
              <a:rPr lang="en-US" dirty="0"/>
              <a:t> equations</a:t>
            </a:r>
          </a:p>
        </p:txBody>
      </p:sp>
      <p:pic>
        <p:nvPicPr>
          <p:cNvPr id="4" name="Picture 3"/>
          <p:cNvPicPr>
            <a:picLocks noChangeAspect="1"/>
          </p:cNvPicPr>
          <p:nvPr/>
        </p:nvPicPr>
        <p:blipFill>
          <a:blip r:embed="rId2"/>
          <a:stretch>
            <a:fillRect/>
          </a:stretch>
        </p:blipFill>
        <p:spPr>
          <a:xfrm>
            <a:off x="997801" y="1861226"/>
            <a:ext cx="3342971" cy="2051880"/>
          </a:xfrm>
          <a:prstGeom prst="rect">
            <a:avLst/>
          </a:prstGeom>
        </p:spPr>
      </p:pic>
      <p:pic>
        <p:nvPicPr>
          <p:cNvPr id="5" name="Picture 4"/>
          <p:cNvPicPr>
            <a:picLocks noChangeAspect="1"/>
          </p:cNvPicPr>
          <p:nvPr/>
        </p:nvPicPr>
        <p:blipFill>
          <a:blip r:embed="rId3"/>
          <a:stretch>
            <a:fillRect/>
          </a:stretch>
        </p:blipFill>
        <p:spPr>
          <a:xfrm>
            <a:off x="838200" y="3912126"/>
            <a:ext cx="5231631" cy="157427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38200" y="5574668"/>
                <a:ext cx="4414344" cy="1477328"/>
              </a:xfrm>
              <a:prstGeom prst="rect">
                <a:avLst/>
              </a:prstGeom>
              <a:noFill/>
            </p:spPr>
            <p:txBody>
              <a:bodyPr wrap="square" rtlCol="0">
                <a:spAutoFit/>
              </a:bodyPr>
              <a:lstStyle/>
              <a:p>
                <a:r>
                  <a:rPr lang="en-US" dirty="0"/>
                  <a:t>For D65 Standard Observer,</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𝑛</m:t>
                              </m:r>
                              <m:r>
                                <a:rPr lang="en-US" b="0" i="1" smtClean="0">
                                  <a:latin typeface="Cambria Math" panose="02040503050406030204" pitchFamily="18" charset="0"/>
                                </a:rPr>
                                <m:t> </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m:rPr>
                          <m:nor/>
                        </m:rPr>
                        <a:rPr lang="en-US" dirty="0"/>
                        <m:t>0.9505, 1.0000, 1.0890</m:t>
                      </m:r>
                      <m:r>
                        <m:rPr>
                          <m:nor/>
                        </m:rPr>
                        <a:rPr lang="en-US" b="0" i="0" dirty="0" smtClean="0"/>
                        <m:t>) </m:t>
                      </m:r>
                    </m:oMath>
                  </m:oMathPara>
                </a14:m>
                <a:endParaRPr lang="en-US" b="0" dirty="0"/>
              </a:p>
              <a:p>
                <a:endParaRPr lang="en-US" b="0"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5574668"/>
                <a:ext cx="4414344" cy="1477328"/>
              </a:xfrm>
              <a:prstGeom prst="rect">
                <a:avLst/>
              </a:prstGeom>
              <a:blipFill>
                <a:blip r:embed="rId4"/>
                <a:stretch>
                  <a:fillRect l="-1243" t="-2058"/>
                </a:stretch>
              </a:blipFill>
            </p:spPr>
            <p:txBody>
              <a:bodyPr/>
              <a:lstStyle/>
              <a:p>
                <a:r>
                  <a:rPr lang="en-US">
                    <a:noFill/>
                  </a:rPr>
                  <a:t> </a:t>
                </a:r>
              </a:p>
            </p:txBody>
          </p:sp>
        </mc:Fallback>
      </mc:AlternateContent>
      <p:pic>
        <p:nvPicPr>
          <p:cNvPr id="9218" name="Picture 2" descr="https://upload.wikimedia.org/wikipedia/commons/thumb/8/83/CIE_1976_UCS.png/800px-CIE_1976_UC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279479"/>
            <a:ext cx="5042886" cy="504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150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Opponent Process Theory</a:t>
            </a:r>
          </a:p>
        </p:txBody>
      </p:sp>
      <p:sp>
        <p:nvSpPr>
          <p:cNvPr id="3" name="Content Placeholder 2"/>
          <p:cNvSpPr>
            <a:spLocks noGrp="1"/>
          </p:cNvSpPr>
          <p:nvPr>
            <p:ph idx="1"/>
          </p:nvPr>
        </p:nvSpPr>
        <p:spPr/>
        <p:txBody>
          <a:bodyPr/>
          <a:lstStyle/>
          <a:p>
            <a:r>
              <a:rPr lang="en-US" dirty="0"/>
              <a:t>Late in the nineteenth century, German psychologist Ewald </a:t>
            </a:r>
            <a:r>
              <a:rPr lang="en-US" dirty="0" err="1"/>
              <a:t>Hering</a:t>
            </a:r>
            <a:r>
              <a:rPr lang="en-US" dirty="0"/>
              <a:t> proposed the theory that there are six elementary colors and that these colors are arranged perceptually as opponent pairs along</a:t>
            </a:r>
          </a:p>
          <a:p>
            <a:r>
              <a:rPr lang="en-US" dirty="0"/>
              <a:t>three axes: black–white, red–green, and yellow–blue</a:t>
            </a:r>
          </a:p>
        </p:txBody>
      </p:sp>
      <p:pic>
        <p:nvPicPr>
          <p:cNvPr id="4" name="Picture 3"/>
          <p:cNvPicPr>
            <a:picLocks noChangeAspect="1"/>
          </p:cNvPicPr>
          <p:nvPr/>
        </p:nvPicPr>
        <p:blipFill>
          <a:blip r:embed="rId2"/>
          <a:stretch>
            <a:fillRect/>
          </a:stretch>
        </p:blipFill>
        <p:spPr>
          <a:xfrm>
            <a:off x="2323803" y="3678140"/>
            <a:ext cx="7187041" cy="2633760"/>
          </a:xfrm>
          <a:prstGeom prst="rect">
            <a:avLst/>
          </a:prstGeom>
        </p:spPr>
      </p:pic>
    </p:spTree>
    <p:extLst>
      <p:ext uri="{BB962C8B-B14F-4D97-AF65-F5344CB8AC3E}">
        <p14:creationId xmlns:p14="http://schemas.microsoft.com/office/powerpoint/2010/main" val="199098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Naming</a:t>
            </a:r>
          </a:p>
        </p:txBody>
      </p:sp>
      <p:pic>
        <p:nvPicPr>
          <p:cNvPr id="11266" name="Picture 2" descr="Image result for greenish yello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50676" y="1655980"/>
            <a:ext cx="5074761"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77462" y="1846644"/>
            <a:ext cx="3205655" cy="1229711"/>
          </a:xfrm>
          <a:prstGeom prst="rec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Yellow</a:t>
            </a:r>
          </a:p>
        </p:txBody>
      </p:sp>
      <p:sp>
        <p:nvSpPr>
          <p:cNvPr id="8" name="Rectangle 7"/>
          <p:cNvSpPr/>
          <p:nvPr/>
        </p:nvSpPr>
        <p:spPr>
          <a:xfrm>
            <a:off x="977462" y="4022313"/>
            <a:ext cx="3205655" cy="122971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Green</a:t>
            </a:r>
          </a:p>
        </p:txBody>
      </p:sp>
      <p:sp>
        <p:nvSpPr>
          <p:cNvPr id="6" name="TextBox 5"/>
          <p:cNvSpPr txBox="1"/>
          <p:nvPr/>
        </p:nvSpPr>
        <p:spPr>
          <a:xfrm>
            <a:off x="6211614" y="3295005"/>
            <a:ext cx="1919885" cy="369332"/>
          </a:xfrm>
          <a:prstGeom prst="rect">
            <a:avLst/>
          </a:prstGeom>
          <a:noFill/>
        </p:spPr>
        <p:txBody>
          <a:bodyPr wrap="none" rtlCol="0">
            <a:spAutoFit/>
          </a:bodyPr>
          <a:lstStyle/>
          <a:p>
            <a:r>
              <a:rPr lang="en-US" dirty="0"/>
              <a:t>What color is this?</a:t>
            </a:r>
          </a:p>
        </p:txBody>
      </p:sp>
    </p:spTree>
    <p:extLst>
      <p:ext uri="{BB962C8B-B14F-4D97-AF65-F5344CB8AC3E}">
        <p14:creationId xmlns:p14="http://schemas.microsoft.com/office/powerpoint/2010/main" val="714228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Naming</a:t>
            </a:r>
          </a:p>
        </p:txBody>
      </p:sp>
      <p:sp>
        <p:nvSpPr>
          <p:cNvPr id="3" name="Content Placeholder 2"/>
          <p:cNvSpPr>
            <a:spLocks noGrp="1"/>
          </p:cNvSpPr>
          <p:nvPr>
            <p:ph idx="1"/>
          </p:nvPr>
        </p:nvSpPr>
        <p:spPr/>
        <p:txBody>
          <a:bodyPr/>
          <a:lstStyle/>
          <a:p>
            <a:r>
              <a:rPr lang="en-US" dirty="0"/>
              <a:t>How do these color look like:</a:t>
            </a:r>
          </a:p>
          <a:p>
            <a:pPr lvl="1"/>
            <a:r>
              <a:rPr lang="en-US" dirty="0"/>
              <a:t>Blackish-white</a:t>
            </a:r>
          </a:p>
          <a:p>
            <a:pPr lvl="1"/>
            <a:r>
              <a:rPr lang="en-US" dirty="0"/>
              <a:t>Reddish-green</a:t>
            </a:r>
          </a:p>
          <a:p>
            <a:pPr lvl="1"/>
            <a:r>
              <a:rPr lang="en-US" dirty="0"/>
              <a:t>Yellowish-Blue</a:t>
            </a:r>
          </a:p>
          <a:p>
            <a:pPr lvl="1"/>
            <a:endParaRPr lang="en-US" dirty="0"/>
          </a:p>
          <a:p>
            <a:pPr lvl="1"/>
            <a:r>
              <a:rPr lang="en-US" dirty="0">
                <a:solidFill>
                  <a:srgbClr val="FF0000"/>
                </a:solidFill>
              </a:rPr>
              <a:t>They do not exist! (Opponent Colors)</a:t>
            </a:r>
          </a:p>
          <a:p>
            <a:pPr lvl="1"/>
            <a:endParaRPr lang="en-US" dirty="0"/>
          </a:p>
          <a:p>
            <a:endParaRPr lang="en-US" dirty="0"/>
          </a:p>
        </p:txBody>
      </p:sp>
    </p:spTree>
    <p:extLst>
      <p:ext uri="{BB962C8B-B14F-4D97-AF65-F5344CB8AC3E}">
        <p14:creationId xmlns:p14="http://schemas.microsoft.com/office/powerpoint/2010/main" val="71778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Color Channels</a:t>
            </a:r>
          </a:p>
        </p:txBody>
      </p:sp>
      <p:sp>
        <p:nvSpPr>
          <p:cNvPr id="3" name="Content Placeholder 2"/>
          <p:cNvSpPr>
            <a:spLocks noGrp="1"/>
          </p:cNvSpPr>
          <p:nvPr>
            <p:ph idx="1"/>
          </p:nvPr>
        </p:nvSpPr>
        <p:spPr/>
        <p:txBody>
          <a:bodyPr>
            <a:normAutofit fontScale="77500" lnSpcReduction="20000"/>
          </a:bodyPr>
          <a:lstStyle/>
          <a:p>
            <a:r>
              <a:rPr lang="en-US" dirty="0"/>
              <a:t>From the perspective of data visualization, the different properties of the color channels have profound implications for the use of color.</a:t>
            </a:r>
          </a:p>
          <a:p>
            <a:r>
              <a:rPr lang="en-US" dirty="0"/>
              <a:t>The most significant differences are between the two chromatic channels and the luminance channel, although the two color channels also differ from each other.</a:t>
            </a:r>
          </a:p>
          <a:p>
            <a:r>
              <a:rPr lang="en-US" dirty="0"/>
              <a:t>To display data on the luminance channel alone is easy; it is stimulated by patterns that vary only from black to white through shades of gray. </a:t>
            </a:r>
          </a:p>
          <a:p>
            <a:r>
              <a:rPr lang="en-US" dirty="0"/>
              <a:t>But with careful calibration (which must be customized to individual subjects), patterns can be constructed that vary only for the red–green or the yellow–blue channel. </a:t>
            </a:r>
          </a:p>
          <a:p>
            <a:r>
              <a:rPr lang="en-US" dirty="0"/>
              <a:t>A key quality of such a pattern is that its component colors must not differ in luminance.</a:t>
            </a:r>
          </a:p>
          <a:p>
            <a:r>
              <a:rPr lang="en-US" dirty="0"/>
              <a:t>This is called an </a:t>
            </a:r>
            <a:r>
              <a:rPr lang="en-US" b="1" i="1" dirty="0" err="1"/>
              <a:t>isoluminant</a:t>
            </a:r>
            <a:r>
              <a:rPr lang="en-US" i="1" dirty="0"/>
              <a:t> </a:t>
            </a:r>
            <a:r>
              <a:rPr lang="en-US" dirty="0"/>
              <a:t>or</a:t>
            </a:r>
            <a:r>
              <a:rPr lang="en-US" b="1" dirty="0"/>
              <a:t> </a:t>
            </a:r>
            <a:r>
              <a:rPr lang="en-US" b="1" i="1" dirty="0" err="1"/>
              <a:t>equiluminous</a:t>
            </a:r>
            <a:r>
              <a:rPr lang="en-US" i="1" dirty="0"/>
              <a:t> </a:t>
            </a:r>
            <a:r>
              <a:rPr lang="en-US" dirty="0"/>
              <a:t>pattern. </a:t>
            </a:r>
          </a:p>
          <a:p>
            <a:r>
              <a:rPr lang="en-US" dirty="0"/>
              <a:t>In this way, the different properties of the color channels can be explored and compared with the luminance channel capacity.</a:t>
            </a:r>
          </a:p>
          <a:p>
            <a:endParaRPr lang="en-US" dirty="0"/>
          </a:p>
        </p:txBody>
      </p:sp>
    </p:spTree>
    <p:extLst>
      <p:ext uri="{BB962C8B-B14F-4D97-AF65-F5344CB8AC3E}">
        <p14:creationId xmlns:p14="http://schemas.microsoft.com/office/powerpoint/2010/main" val="3546264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Sensitivity</a:t>
            </a:r>
          </a:p>
        </p:txBody>
      </p:sp>
      <p:sp>
        <p:nvSpPr>
          <p:cNvPr id="3" name="Content Placeholder 2"/>
          <p:cNvSpPr>
            <a:spLocks noGrp="1"/>
          </p:cNvSpPr>
          <p:nvPr>
            <p:ph idx="1"/>
          </p:nvPr>
        </p:nvSpPr>
        <p:spPr/>
        <p:txBody>
          <a:bodyPr/>
          <a:lstStyle/>
          <a:p>
            <a:r>
              <a:rPr lang="en-US" dirty="0"/>
              <a:t>The red–green and yellow–blue chromatic channels are each only capable of carrying about one-third the amount of detail carried by the black–white channel.</a:t>
            </a:r>
          </a:p>
          <a:p>
            <a:r>
              <a:rPr lang="en-US" dirty="0"/>
              <a:t>Because of this, purely chromatic differences are not suitable for displaying any kind of fine detail.</a:t>
            </a:r>
          </a:p>
        </p:txBody>
      </p:sp>
      <p:sp>
        <p:nvSpPr>
          <p:cNvPr id="4" name="Rectangle 3"/>
          <p:cNvSpPr/>
          <p:nvPr/>
        </p:nvSpPr>
        <p:spPr>
          <a:xfrm>
            <a:off x="243362" y="4114799"/>
            <a:ext cx="1557272" cy="11848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FF00"/>
                </a:solidFill>
              </a:rPr>
              <a:t>This is a text. </a:t>
            </a:r>
          </a:p>
        </p:txBody>
      </p:sp>
      <p:sp>
        <p:nvSpPr>
          <p:cNvPr id="5" name="Rectangle 4"/>
          <p:cNvSpPr/>
          <p:nvPr/>
        </p:nvSpPr>
        <p:spPr>
          <a:xfrm>
            <a:off x="6100430" y="4134116"/>
            <a:ext cx="1678409" cy="1184857"/>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00"/>
                </a:solidFill>
              </a:rPr>
              <a:t>This is a text. </a:t>
            </a:r>
          </a:p>
        </p:txBody>
      </p:sp>
      <p:sp>
        <p:nvSpPr>
          <p:cNvPr id="6" name="Rectangle 5"/>
          <p:cNvSpPr/>
          <p:nvPr/>
        </p:nvSpPr>
        <p:spPr>
          <a:xfrm>
            <a:off x="4119899" y="4114799"/>
            <a:ext cx="1752867" cy="12041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FF"/>
                </a:solidFill>
              </a:rPr>
              <a:t>This is a text. </a:t>
            </a:r>
          </a:p>
        </p:txBody>
      </p:sp>
      <p:sp>
        <p:nvSpPr>
          <p:cNvPr id="7" name="Rectangle 6"/>
          <p:cNvSpPr/>
          <p:nvPr/>
        </p:nvSpPr>
        <p:spPr>
          <a:xfrm>
            <a:off x="2131725" y="4114799"/>
            <a:ext cx="1667542" cy="1204174"/>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This is a text. </a:t>
            </a:r>
          </a:p>
        </p:txBody>
      </p:sp>
      <p:sp>
        <p:nvSpPr>
          <p:cNvPr id="8" name="Rectangle 7"/>
          <p:cNvSpPr/>
          <p:nvPr/>
        </p:nvSpPr>
        <p:spPr>
          <a:xfrm>
            <a:off x="9900634" y="4134116"/>
            <a:ext cx="1625958" cy="11848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This is a text. </a:t>
            </a:r>
          </a:p>
        </p:txBody>
      </p:sp>
      <p:sp>
        <p:nvSpPr>
          <p:cNvPr id="9" name="Rectangle 8"/>
          <p:cNvSpPr/>
          <p:nvPr/>
        </p:nvSpPr>
        <p:spPr>
          <a:xfrm>
            <a:off x="8107788" y="4134116"/>
            <a:ext cx="1615762" cy="118485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This is a text. </a:t>
            </a:r>
          </a:p>
        </p:txBody>
      </p:sp>
    </p:spTree>
    <p:extLst>
      <p:ext uri="{BB962C8B-B14F-4D97-AF65-F5344CB8AC3E}">
        <p14:creationId xmlns:p14="http://schemas.microsoft.com/office/powerpoint/2010/main" val="591742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Stereoscopic Depth</a:t>
            </a:r>
          </a:p>
        </p:txBody>
      </p:sp>
      <p:sp>
        <p:nvSpPr>
          <p:cNvPr id="3" name="Content Placeholder 2"/>
          <p:cNvSpPr>
            <a:spLocks noGrp="1"/>
          </p:cNvSpPr>
          <p:nvPr>
            <p:ph idx="1"/>
          </p:nvPr>
        </p:nvSpPr>
        <p:spPr/>
        <p:txBody>
          <a:bodyPr/>
          <a:lstStyle/>
          <a:p>
            <a:r>
              <a:rPr lang="en-US" dirty="0"/>
              <a:t>It appears to be impossible, or at least very difficult, to see stereoscopic depth in stereo pairs that differ only in terms of the color channels.</a:t>
            </a:r>
          </a:p>
          <a:p>
            <a:r>
              <a:rPr lang="en-US" dirty="0"/>
              <a:t>Thus, stereo space perception is based primarily on information from the luminance channel.</a:t>
            </a:r>
          </a:p>
          <a:p>
            <a:endParaRPr lang="en-US" dirty="0"/>
          </a:p>
        </p:txBody>
      </p:sp>
    </p:spTree>
    <p:extLst>
      <p:ext uri="{BB962C8B-B14F-4D97-AF65-F5344CB8AC3E}">
        <p14:creationId xmlns:p14="http://schemas.microsoft.com/office/powerpoint/2010/main" val="3665649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Sensitivity</a:t>
            </a:r>
          </a:p>
        </p:txBody>
      </p:sp>
      <p:sp>
        <p:nvSpPr>
          <p:cNvPr id="3" name="Content Placeholder 2"/>
          <p:cNvSpPr>
            <a:spLocks noGrp="1"/>
          </p:cNvSpPr>
          <p:nvPr>
            <p:ph idx="1"/>
          </p:nvPr>
        </p:nvSpPr>
        <p:spPr/>
        <p:txBody>
          <a:bodyPr/>
          <a:lstStyle/>
          <a:p>
            <a:r>
              <a:rPr lang="en-US" dirty="0"/>
              <a:t>If a pattern is created that is </a:t>
            </a:r>
            <a:r>
              <a:rPr lang="en-US" dirty="0" err="1"/>
              <a:t>equiluminous</a:t>
            </a:r>
            <a:r>
              <a:rPr lang="en-US" dirty="0"/>
              <a:t> with its background and contains only chromatic differences, and that pattern is set in motion, something strange occurs.</a:t>
            </a:r>
          </a:p>
          <a:p>
            <a:r>
              <a:rPr lang="en-US" dirty="0"/>
              <a:t>The moving pattern appears to move much more slowly than a black-against-white pattern moving at the same speed.</a:t>
            </a:r>
          </a:p>
          <a:p>
            <a:r>
              <a:rPr lang="en-US" dirty="0"/>
              <a:t>Thus, motion perception appears to be primarily based on information from the luminance channel.</a:t>
            </a:r>
          </a:p>
          <a:p>
            <a:endParaRPr lang="en-US" dirty="0"/>
          </a:p>
        </p:txBody>
      </p:sp>
    </p:spTree>
    <p:extLst>
      <p:ext uri="{BB962C8B-B14F-4D97-AF65-F5344CB8AC3E}">
        <p14:creationId xmlns:p14="http://schemas.microsoft.com/office/powerpoint/2010/main" val="1743236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Sensitivity</a:t>
            </a:r>
          </a:p>
        </p:txBody>
      </p:sp>
      <p:sp>
        <p:nvSpPr>
          <p:cNvPr id="9" name="Rectangle 8"/>
          <p:cNvSpPr/>
          <p:nvPr/>
        </p:nvSpPr>
        <p:spPr>
          <a:xfrm>
            <a:off x="3736956" y="1690688"/>
            <a:ext cx="4808543" cy="1615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84344" y="2340666"/>
            <a:ext cx="1351460" cy="369332"/>
          </a:xfrm>
          <a:prstGeom prst="rect">
            <a:avLst/>
          </a:prstGeom>
          <a:noFill/>
        </p:spPr>
        <p:txBody>
          <a:bodyPr wrap="none" rtlCol="0">
            <a:spAutoFit/>
          </a:bodyPr>
          <a:lstStyle/>
          <a:p>
            <a:r>
              <a:rPr lang="en-US" b="1" dirty="0"/>
              <a:t>Moving Text</a:t>
            </a:r>
          </a:p>
        </p:txBody>
      </p:sp>
      <p:sp>
        <p:nvSpPr>
          <p:cNvPr id="13" name="Rectangle 12"/>
          <p:cNvSpPr/>
          <p:nvPr/>
        </p:nvSpPr>
        <p:spPr>
          <a:xfrm>
            <a:off x="3736956" y="3911583"/>
            <a:ext cx="4813226" cy="14835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TextBox 13"/>
          <p:cNvSpPr txBox="1"/>
          <p:nvPr/>
        </p:nvSpPr>
        <p:spPr>
          <a:xfrm>
            <a:off x="3945446" y="4556387"/>
            <a:ext cx="1351460" cy="369332"/>
          </a:xfrm>
          <a:prstGeom prst="rect">
            <a:avLst/>
          </a:prstGeom>
          <a:noFill/>
        </p:spPr>
        <p:txBody>
          <a:bodyPr wrap="none" rtlCol="0">
            <a:spAutoFit/>
          </a:bodyPr>
          <a:lstStyle/>
          <a:p>
            <a:r>
              <a:rPr lang="en-US" b="1" dirty="0">
                <a:solidFill>
                  <a:srgbClr val="3B9041"/>
                </a:solidFill>
              </a:rPr>
              <a:t>Moving Text</a:t>
            </a:r>
          </a:p>
        </p:txBody>
      </p:sp>
    </p:spTree>
    <p:extLst>
      <p:ext uri="{BB962C8B-B14F-4D97-AF65-F5344CB8AC3E}">
        <p14:creationId xmlns:p14="http://schemas.microsoft.com/office/powerpoint/2010/main" val="289225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repeatCount="indefinite" fill="hold" grpId="0" nodeType="withEffect">
                                  <p:stCondLst>
                                    <p:cond delay="0"/>
                                  </p:stCondLst>
                                  <p:endCondLst>
                                    <p:cond evt="onNext" delay="0">
                                      <p:tgtEl>
                                        <p:sldTgt/>
                                      </p:tgtEl>
                                    </p:cond>
                                  </p:endCondLst>
                                  <p:childTnLst>
                                    <p:animMotion origin="layout" path="M 2.08333E-6 4.44444E-6 C 2.08333E-6 0.0331 0.02682 0.05995 0.06002 0.05995 C 0.09896 0.05995 0.11302 0.03009 0.11901 0.01203 L 0.125 -0.01204 C 0.13099 -0.0301 0.14596 -0.05996 0.18997 -0.05996 C 0.21797 -0.05996 0.25 -0.03311 0.25 4.44444E-6 C 0.25 0.0331 0.21797 0.05995 0.18997 0.05995 C 0.14596 0.05995 0.13099 0.03009 0.125 0.01203 L 0.11901 -0.01204 C 0.11302 -0.0301 0.09896 -0.05996 0.06002 -0.05996 C 0.02682 -0.05996 2.08333E-6 -0.03311 2.08333E-6 4.44444E-6 Z " pathEditMode="relative" rAng="0" ptsTypes="AAAAAAAAAAA">
                                      <p:cBhvr>
                                        <p:cTn id="6" dur="2000" fill="hold"/>
                                        <p:tgtEl>
                                          <p:spTgt spid="12"/>
                                        </p:tgtEl>
                                        <p:attrNameLst>
                                          <p:attrName>ppt_x</p:attrName>
                                          <p:attrName>ppt_y</p:attrName>
                                        </p:attrNameLst>
                                      </p:cBhvr>
                                      <p:rCtr x="12500" y="0"/>
                                    </p:animMotion>
                                  </p:childTnLst>
                                </p:cTn>
                              </p:par>
                              <p:par>
                                <p:cTn id="7" presetID="26" presetClass="path" presetSubtype="0" repeatCount="indefinite" fill="hold" grpId="0" nodeType="withEffect">
                                  <p:stCondLst>
                                    <p:cond delay="0"/>
                                  </p:stCondLst>
                                  <p:endCondLst>
                                    <p:cond evt="onNext" delay="0">
                                      <p:tgtEl>
                                        <p:sldTgt/>
                                      </p:tgtEl>
                                    </p:cond>
                                  </p:endCondLst>
                                  <p:childTnLst>
                                    <p:animMotion origin="layout" path="M 3.54167E-6 -3.7037E-6 C 3.54167E-6 0.03311 0.02682 0.05996 0.06002 0.05996 C 0.09895 0.05996 0.11302 0.0301 0.11901 0.01204 L 0.125 -0.01203 C 0.13099 -0.03009 0.14596 -0.05995 0.18997 -0.05995 C 0.21797 -0.05995 0.25 -0.0331 0.25 -3.7037E-6 C 0.25 0.03311 0.21797 0.05996 0.18997 0.05996 C 0.14596 0.05996 0.13099 0.0301 0.125 0.01204 L 0.11901 -0.01203 C 0.11302 -0.03009 0.09895 -0.05995 0.06002 -0.05995 C 0.02682 -0.05995 3.54167E-6 -0.0331 3.54167E-6 -3.7037E-6 Z " pathEditMode="relative" rAng="0" ptsTypes="AAAAAAAAAAA">
                                      <p:cBhvr>
                                        <p:cTn id="8" dur="2000" fill="hold"/>
                                        <p:tgtEl>
                                          <p:spTgt spid="1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up cherries </a:t>
            </a:r>
          </a:p>
        </p:txBody>
      </p:sp>
      <p:pic>
        <p:nvPicPr>
          <p:cNvPr id="4" name="Content Placeholder 3"/>
          <p:cNvPicPr>
            <a:picLocks noGrp="1" noChangeAspect="1"/>
          </p:cNvPicPr>
          <p:nvPr>
            <p:ph idx="1"/>
          </p:nvPr>
        </p:nvPicPr>
        <p:blipFill>
          <a:blip r:embed="rId2"/>
          <a:stretch>
            <a:fillRect/>
          </a:stretch>
        </p:blipFill>
        <p:spPr>
          <a:xfrm>
            <a:off x="643991" y="2358987"/>
            <a:ext cx="10515600" cy="3608294"/>
          </a:xfrm>
          <a:prstGeom prst="rect">
            <a:avLst/>
          </a:prstGeom>
        </p:spPr>
      </p:pic>
    </p:spTree>
    <p:extLst>
      <p:ext uri="{BB962C8B-B14F-4D97-AF65-F5344CB8AC3E}">
        <p14:creationId xmlns:p14="http://schemas.microsoft.com/office/powerpoint/2010/main" val="1991841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
            </a:r>
          </a:p>
        </p:txBody>
      </p:sp>
      <p:sp>
        <p:nvSpPr>
          <p:cNvPr id="3" name="Content Placeholder 2"/>
          <p:cNvSpPr>
            <a:spLocks noGrp="1"/>
          </p:cNvSpPr>
          <p:nvPr>
            <p:ph idx="1"/>
          </p:nvPr>
        </p:nvSpPr>
        <p:spPr/>
        <p:txBody>
          <a:bodyPr/>
          <a:lstStyle/>
          <a:p>
            <a:r>
              <a:rPr lang="en-US" dirty="0"/>
              <a:t>We are very good at perceiving the shapes of surfaces based on their shading. </a:t>
            </a:r>
          </a:p>
          <a:p>
            <a:r>
              <a:rPr lang="en-US" dirty="0"/>
              <a:t>However, when the shading is transformed from a luminance gradient into a purely chromatic gradient, the impression of surface shape is much reduced. </a:t>
            </a:r>
          </a:p>
          <a:p>
            <a:r>
              <a:rPr lang="en-US" dirty="0"/>
              <a:t>Perception of shape and form appears to be processed mainly through the luminance channel.</a:t>
            </a:r>
          </a:p>
        </p:txBody>
      </p:sp>
    </p:spTree>
    <p:extLst>
      <p:ext uri="{BB962C8B-B14F-4D97-AF65-F5344CB8AC3E}">
        <p14:creationId xmlns:p14="http://schemas.microsoft.com/office/powerpoint/2010/main" val="2484649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Contrast</a:t>
            </a:r>
          </a:p>
        </p:txBody>
      </p:sp>
      <p:sp>
        <p:nvSpPr>
          <p:cNvPr id="3" name="Content Placeholder 2"/>
          <p:cNvSpPr>
            <a:spLocks noGrp="1"/>
          </p:cNvSpPr>
          <p:nvPr>
            <p:ph idx="1"/>
          </p:nvPr>
        </p:nvSpPr>
        <p:spPr/>
        <p:txBody>
          <a:bodyPr/>
          <a:lstStyle/>
          <a:p>
            <a:r>
              <a:rPr lang="en-US" dirty="0"/>
              <a:t>Chromatic contrast also occurs in a way that is similar to the lightness contrast effects</a:t>
            </a:r>
          </a:p>
          <a:p>
            <a:r>
              <a:rPr lang="en-US" dirty="0"/>
              <a:t>It has been shown that contrast effects can distort readings from color-coded maps.</a:t>
            </a:r>
          </a:p>
        </p:txBody>
      </p:sp>
      <p:pic>
        <p:nvPicPr>
          <p:cNvPr id="4" name="Picture 3"/>
          <p:cNvPicPr>
            <a:picLocks noChangeAspect="1"/>
          </p:cNvPicPr>
          <p:nvPr/>
        </p:nvPicPr>
        <p:blipFill>
          <a:blip r:embed="rId2"/>
          <a:stretch>
            <a:fillRect/>
          </a:stretch>
        </p:blipFill>
        <p:spPr>
          <a:xfrm>
            <a:off x="2418733" y="3491671"/>
            <a:ext cx="6453014" cy="3366329"/>
          </a:xfrm>
          <a:prstGeom prst="rect">
            <a:avLst/>
          </a:prstGeom>
        </p:spPr>
      </p:pic>
    </p:spTree>
    <p:extLst>
      <p:ext uri="{BB962C8B-B14F-4D97-AF65-F5344CB8AC3E}">
        <p14:creationId xmlns:p14="http://schemas.microsoft.com/office/powerpoint/2010/main" val="3010025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Saturation</a:t>
            </a:r>
          </a:p>
        </p:txBody>
      </p:sp>
      <p:sp>
        <p:nvSpPr>
          <p:cNvPr id="3" name="Content Placeholder 2"/>
          <p:cNvSpPr>
            <a:spLocks noGrp="1"/>
          </p:cNvSpPr>
          <p:nvPr>
            <p:ph idx="1"/>
          </p:nvPr>
        </p:nvSpPr>
        <p:spPr/>
        <p:txBody>
          <a:bodyPr/>
          <a:lstStyle/>
          <a:p>
            <a:r>
              <a:rPr lang="en-US" dirty="0"/>
              <a:t>When describing color appearance in everyday language, people use many terms in rather imprecise ways.</a:t>
            </a:r>
          </a:p>
          <a:p>
            <a:r>
              <a:rPr lang="en-US" dirty="0"/>
              <a:t>People use adjectives such as </a:t>
            </a:r>
            <a:r>
              <a:rPr lang="en-US" i="1" dirty="0"/>
              <a:t>vivid</a:t>
            </a:r>
            <a:r>
              <a:rPr lang="en-US" dirty="0"/>
              <a:t>, </a:t>
            </a:r>
            <a:r>
              <a:rPr lang="en-US" i="1" dirty="0"/>
              <a:t>bright</a:t>
            </a:r>
            <a:r>
              <a:rPr lang="en-US" dirty="0"/>
              <a:t>, and </a:t>
            </a:r>
            <a:r>
              <a:rPr lang="en-US" i="1" dirty="0"/>
              <a:t>intense </a:t>
            </a:r>
            <a:r>
              <a:rPr lang="en-US" dirty="0"/>
              <a:t>to describe colors that seem especially pure. </a:t>
            </a:r>
          </a:p>
          <a:p>
            <a:r>
              <a:rPr lang="en-US" dirty="0"/>
              <a:t>Because these terms are used so variably, scientists use the technical term </a:t>
            </a:r>
            <a:r>
              <a:rPr lang="en-US" i="1" dirty="0"/>
              <a:t>saturation </a:t>
            </a:r>
            <a:r>
              <a:rPr lang="en-US" dirty="0"/>
              <a:t>to denote how pure colors seem to the viewer.</a:t>
            </a:r>
          </a:p>
          <a:p>
            <a:r>
              <a:rPr lang="en-US" dirty="0"/>
              <a:t>A high-saturation color is vivid and a </a:t>
            </a:r>
            <a:r>
              <a:rPr lang="en-US" dirty="0" err="1"/>
              <a:t>lowsaturation</a:t>
            </a:r>
            <a:r>
              <a:rPr lang="en-US" dirty="0"/>
              <a:t> color is close to black, white, or gray.</a:t>
            </a:r>
          </a:p>
        </p:txBody>
      </p:sp>
    </p:spTree>
    <p:extLst>
      <p:ext uri="{BB962C8B-B14F-4D97-AF65-F5344CB8AC3E}">
        <p14:creationId xmlns:p14="http://schemas.microsoft.com/office/powerpoint/2010/main" val="349905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Brown</a:t>
            </a:r>
          </a:p>
        </p:txBody>
      </p:sp>
      <p:sp>
        <p:nvSpPr>
          <p:cNvPr id="3" name="Content Placeholder 2"/>
          <p:cNvSpPr>
            <a:spLocks noGrp="1"/>
          </p:cNvSpPr>
          <p:nvPr>
            <p:ph idx="1"/>
          </p:nvPr>
        </p:nvSpPr>
        <p:spPr/>
        <p:txBody>
          <a:bodyPr/>
          <a:lstStyle/>
          <a:p>
            <a:r>
              <a:rPr lang="en-US" dirty="0"/>
              <a:t>Brown is one of the most mysterious colors. </a:t>
            </a:r>
          </a:p>
          <a:p>
            <a:r>
              <a:rPr lang="en-US" dirty="0"/>
              <a:t>Brown is dark yellow.</a:t>
            </a:r>
          </a:p>
          <a:p>
            <a:endParaRPr lang="en-US" dirty="0"/>
          </a:p>
        </p:txBody>
      </p:sp>
      <p:sp>
        <p:nvSpPr>
          <p:cNvPr id="4" name="Rectangle 3"/>
          <p:cNvSpPr/>
          <p:nvPr/>
        </p:nvSpPr>
        <p:spPr>
          <a:xfrm>
            <a:off x="6096000" y="3022500"/>
            <a:ext cx="4019549" cy="2761326"/>
          </a:xfrm>
          <a:prstGeom prst="rect">
            <a:avLst/>
          </a:prstGeom>
          <a:solidFill>
            <a:srgbClr val="00FF00">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FF"/>
                </a:solidFill>
              </a:rPr>
              <a:t> </a:t>
            </a:r>
          </a:p>
        </p:txBody>
      </p:sp>
      <p:sp>
        <p:nvSpPr>
          <p:cNvPr id="5" name="Rectangle 4"/>
          <p:cNvSpPr/>
          <p:nvPr/>
        </p:nvSpPr>
        <p:spPr>
          <a:xfrm>
            <a:off x="1187270" y="3695421"/>
            <a:ext cx="1752867" cy="1204174"/>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solidFill>
              </a:rPr>
              <a:t> </a:t>
            </a:r>
          </a:p>
        </p:txBody>
      </p:sp>
    </p:spTree>
    <p:extLst>
      <p:ext uri="{BB962C8B-B14F-4D97-AF65-F5344CB8AC3E}">
        <p14:creationId xmlns:p14="http://schemas.microsoft.com/office/powerpoint/2010/main" val="83145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3.7037E-7 L 0.54492 0.01482 " pathEditMode="relative" rAng="0" ptsTypes="AA">
                                      <p:cBhvr>
                                        <p:cTn id="6" dur="2000" fill="hold"/>
                                        <p:tgtEl>
                                          <p:spTgt spid="5"/>
                                        </p:tgtEl>
                                        <p:attrNameLst>
                                          <p:attrName>ppt_x</p:attrName>
                                          <p:attrName>ppt_y</p:attrName>
                                        </p:attrNameLst>
                                      </p:cBhvr>
                                      <p:rCtr x="27240"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Applications: </a:t>
            </a:r>
            <a:r>
              <a:rPr lang="en-US" dirty="0" err="1"/>
              <a:t>Heatmap</a:t>
            </a:r>
            <a:endParaRPr lang="en-US" dirty="0"/>
          </a:p>
        </p:txBody>
      </p:sp>
      <p:pic>
        <p:nvPicPr>
          <p:cNvPr id="1026" name="Picture 2" descr="http://i.imgur.com/D2a92t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743" y="1484888"/>
            <a:ext cx="7305675"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907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Heatmap</a:t>
            </a:r>
            <a:endParaRPr lang="en-US" dirty="0"/>
          </a:p>
        </p:txBody>
      </p:sp>
      <p:pic>
        <p:nvPicPr>
          <p:cNvPr id="2050" name="Picture 2" descr="https://lemasabachthani.files.wordpress.com/2013/07/he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29" y="1372269"/>
            <a:ext cx="11825387" cy="515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18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Rainbow Coloring</a:t>
            </a:r>
          </a:p>
        </p:txBody>
      </p:sp>
      <p:sp>
        <p:nvSpPr>
          <p:cNvPr id="3" name="Content Placeholder 2"/>
          <p:cNvSpPr>
            <a:spLocks noGrp="1"/>
          </p:cNvSpPr>
          <p:nvPr>
            <p:ph idx="1"/>
          </p:nvPr>
        </p:nvSpPr>
        <p:spPr/>
        <p:txBody>
          <a:bodyPr/>
          <a:lstStyle/>
          <a:p>
            <a:r>
              <a:rPr lang="en-US" dirty="0"/>
              <a:t>No perceptual ordering</a:t>
            </a:r>
          </a:p>
          <a:p>
            <a:r>
              <a:rPr lang="en-US" dirty="0"/>
              <a:t>Not much detail is possible</a:t>
            </a:r>
          </a:p>
          <a:p>
            <a:endParaRPr lang="en-US" dirty="0"/>
          </a:p>
          <a:p>
            <a:r>
              <a:rPr lang="en-US" dirty="0"/>
              <a:t>Alternatives: </a:t>
            </a:r>
          </a:p>
          <a:p>
            <a:r>
              <a:rPr lang="en-US" dirty="0"/>
              <a:t>Grayscale / Blackbody radiation</a:t>
            </a:r>
          </a:p>
          <a:p>
            <a:r>
              <a:rPr lang="en-US" dirty="0"/>
              <a:t>Sources: </a:t>
            </a:r>
          </a:p>
          <a:p>
            <a:r>
              <a:rPr lang="en-US" dirty="0">
                <a:hlinkClick r:id="rId2"/>
              </a:rPr>
              <a:t>http://colorbrewer2.org/#type=sequential&amp;scheme=BuGn&amp;n=3</a:t>
            </a:r>
            <a:endParaRPr lang="en-US" dirty="0"/>
          </a:p>
          <a:p>
            <a:r>
              <a:rPr lang="en-US" dirty="0" err="1"/>
              <a:t>Colorgorical</a:t>
            </a:r>
            <a:r>
              <a:rPr lang="en-US" dirty="0"/>
              <a:t> (Offline) </a:t>
            </a:r>
          </a:p>
        </p:txBody>
      </p:sp>
      <p:pic>
        <p:nvPicPr>
          <p:cNvPr id="3074" name="Picture 2" descr="http://medvis.org/wp-content/uploads/2012/08/perceptu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431" y="1752796"/>
            <a:ext cx="4349621" cy="1867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260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https://medium.com/hipster-color-science/a-beginners-guide-to-colorimetry-401f1830b65a</a:t>
            </a:r>
            <a:endParaRPr lang="en-US" dirty="0"/>
          </a:p>
          <a:p>
            <a:r>
              <a:rPr lang="en-US" dirty="0">
                <a:hlinkClick r:id="rId3"/>
              </a:rPr>
              <a:t>https://www.w3.org/Graphics/Color/sRGB</a:t>
            </a:r>
            <a:endParaRPr lang="en-US" dirty="0"/>
          </a:p>
          <a:p>
            <a:r>
              <a:rPr lang="en-US" dirty="0">
                <a:hlinkClick r:id="rId4"/>
              </a:rPr>
              <a:t>http://www.visualexpert.com/FAQ/Part1/cfaqPart1.html</a:t>
            </a:r>
            <a:endParaRPr lang="en-US" dirty="0"/>
          </a:p>
          <a:p>
            <a:r>
              <a:rPr lang="en-US" dirty="0"/>
              <a:t>https://eagereyes.org/basics/rainbow-color-map</a:t>
            </a:r>
          </a:p>
          <a:p>
            <a:endParaRPr lang="en-US" dirty="0"/>
          </a:p>
          <a:p>
            <a:endParaRPr lang="en-US" dirty="0"/>
          </a:p>
        </p:txBody>
      </p:sp>
    </p:spTree>
    <p:extLst>
      <p:ext uri="{BB962C8B-B14F-4D97-AF65-F5344CB8AC3E}">
        <p14:creationId xmlns:p14="http://schemas.microsoft.com/office/powerpoint/2010/main" val="3812152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08005" y="2967335"/>
            <a:ext cx="4575996" cy="1323439"/>
          </a:xfrm>
          <a:prstGeom prst="rect">
            <a:avLst/>
          </a:prstGeom>
          <a:noFill/>
        </p:spPr>
        <p:txBody>
          <a:bodyPr wrap="none" lIns="91440" tIns="45720" rIns="91440" bIns="45720">
            <a:spAutoFit/>
          </a:bodyPr>
          <a:lstStyle/>
          <a:p>
            <a:pPr algn="ctr"/>
            <a:r>
              <a:rPr lang="en-US" sz="8000" b="1" dirty="0">
                <a:ln w="9525">
                  <a:solidFill>
                    <a:schemeClr val="bg1"/>
                  </a:solidFill>
                  <a:prstDash val="solid"/>
                </a:ln>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355294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Content Placeholder 2"/>
          <p:cNvSpPr>
            <a:spLocks noGrp="1"/>
          </p:cNvSpPr>
          <p:nvPr>
            <p:ph idx="1"/>
          </p:nvPr>
        </p:nvSpPr>
        <p:spPr/>
        <p:txBody>
          <a:bodyPr/>
          <a:lstStyle/>
          <a:p>
            <a:r>
              <a:rPr lang="en-US" dirty="0"/>
              <a:t>Color also tells us much that is useful about the material properties of objects.</a:t>
            </a:r>
          </a:p>
          <a:p>
            <a:r>
              <a:rPr lang="en-US" dirty="0"/>
              <a:t>This is crucial in judging the condition of our food. </a:t>
            </a:r>
          </a:p>
          <a:p>
            <a:pPr lvl="1"/>
            <a:r>
              <a:rPr lang="en-US" dirty="0"/>
              <a:t>Is this fruit ripe or not? </a:t>
            </a:r>
          </a:p>
          <a:p>
            <a:pPr lvl="1"/>
            <a:r>
              <a:rPr lang="en-US" dirty="0"/>
              <a:t>Is this meat fresh or putrid? </a:t>
            </a:r>
          </a:p>
          <a:p>
            <a:pPr lvl="1"/>
            <a:r>
              <a:rPr lang="en-US" dirty="0"/>
              <a:t>What kind of mushroom is this?</a:t>
            </a:r>
          </a:p>
          <a:p>
            <a:r>
              <a:rPr lang="en-US" dirty="0"/>
              <a:t> It is also useful if we are making tools.</a:t>
            </a:r>
          </a:p>
          <a:p>
            <a:pPr lvl="1"/>
            <a:r>
              <a:rPr lang="en-US" dirty="0"/>
              <a:t>What kind of stone is this?</a:t>
            </a:r>
          </a:p>
        </p:txBody>
      </p:sp>
    </p:spTree>
    <p:extLst>
      <p:ext uri="{BB962C8B-B14F-4D97-AF65-F5344CB8AC3E}">
        <p14:creationId xmlns:p14="http://schemas.microsoft.com/office/powerpoint/2010/main" val="143706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Hunter-Gatherers</a:t>
            </a:r>
          </a:p>
        </p:txBody>
      </p:sp>
      <p:sp>
        <p:nvSpPr>
          <p:cNvPr id="3" name="Content Placeholder 2"/>
          <p:cNvSpPr>
            <a:spLocks noGrp="1"/>
          </p:cNvSpPr>
          <p:nvPr>
            <p:ph idx="1"/>
          </p:nvPr>
        </p:nvSpPr>
        <p:spPr/>
        <p:txBody>
          <a:bodyPr/>
          <a:lstStyle/>
          <a:p>
            <a:r>
              <a:rPr lang="en-US" dirty="0"/>
              <a:t>In modern hunter–gatherer societies, men are the hunters and women are the gatherers.</a:t>
            </a:r>
          </a:p>
          <a:p>
            <a:r>
              <a:rPr lang="en-US" dirty="0"/>
              <a:t>This may have been true for long periods of human evolution, which could explain why it is mostly men who are color blind.</a:t>
            </a:r>
          </a:p>
          <a:p>
            <a:r>
              <a:rPr lang="en-US" dirty="0"/>
              <a:t>If they had been gatherers, they would have been more than likely to bring home poison berries—a selective disadvantage.</a:t>
            </a:r>
          </a:p>
        </p:txBody>
      </p:sp>
    </p:spTree>
    <p:extLst>
      <p:ext uri="{BB962C8B-B14F-4D97-AF65-F5344CB8AC3E}">
        <p14:creationId xmlns:p14="http://schemas.microsoft.com/office/powerpoint/2010/main" val="95176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Lipstick shades</a:t>
            </a:r>
          </a:p>
        </p:txBody>
      </p:sp>
      <p:pic>
        <p:nvPicPr>
          <p:cNvPr id="2050" name="Picture 2" descr="Image result for lipstick shad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9621" y="2410240"/>
            <a:ext cx="47625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790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Trichromacy</a:t>
            </a:r>
            <a:r>
              <a:rPr lang="en-US" dirty="0"/>
              <a:t> Theory</a:t>
            </a:r>
          </a:p>
        </p:txBody>
      </p:sp>
      <p:sp>
        <p:nvSpPr>
          <p:cNvPr id="3" name="Content Placeholder 2"/>
          <p:cNvSpPr>
            <a:spLocks noGrp="1"/>
          </p:cNvSpPr>
          <p:nvPr>
            <p:ph idx="1"/>
          </p:nvPr>
        </p:nvSpPr>
        <p:spPr/>
        <p:txBody>
          <a:bodyPr>
            <a:normAutofit fontScale="92500"/>
          </a:bodyPr>
          <a:lstStyle/>
          <a:p>
            <a:r>
              <a:rPr lang="en-US" dirty="0"/>
              <a:t>The most important fact about color vision is that we have three distinct color receptors, called cones</a:t>
            </a:r>
          </a:p>
          <a:p>
            <a:r>
              <a:rPr lang="en-US" dirty="0"/>
              <a:t> In our retinas that are active at normal light levels—hence </a:t>
            </a:r>
            <a:r>
              <a:rPr lang="en-US" i="1" dirty="0" err="1"/>
              <a:t>trichromacy</a:t>
            </a:r>
            <a:r>
              <a:rPr lang="en-US" dirty="0"/>
              <a:t>.</a:t>
            </a:r>
          </a:p>
          <a:p>
            <a:r>
              <a:rPr lang="en-US" dirty="0"/>
              <a:t>We also have rods, sensitive at low light levels, but they are so overstimulated in all but the dimmest light that their influence on color perception can be ignored. </a:t>
            </a:r>
          </a:p>
          <a:p>
            <a:r>
              <a:rPr lang="en-US" dirty="0"/>
              <a:t>Thus, in order to understand color vision, we need only consider the cones.</a:t>
            </a:r>
          </a:p>
          <a:p>
            <a:r>
              <a:rPr lang="en-US" dirty="0"/>
              <a:t>The fact that there are only three receptors is the reason for the basic three-dimensionality of human color vision.</a:t>
            </a:r>
          </a:p>
        </p:txBody>
      </p:sp>
    </p:spTree>
    <p:extLst>
      <p:ext uri="{BB962C8B-B14F-4D97-AF65-F5344CB8AC3E}">
        <p14:creationId xmlns:p14="http://schemas.microsoft.com/office/powerpoint/2010/main" val="495507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Trichromacy</a:t>
            </a:r>
            <a:r>
              <a:rPr lang="en-US" dirty="0"/>
              <a:t> Theory</a:t>
            </a:r>
          </a:p>
        </p:txBody>
      </p:sp>
      <p:sp>
        <p:nvSpPr>
          <p:cNvPr id="3" name="Content Placeholder 2"/>
          <p:cNvSpPr>
            <a:spLocks noGrp="1"/>
          </p:cNvSpPr>
          <p:nvPr>
            <p:ph idx="1"/>
          </p:nvPr>
        </p:nvSpPr>
        <p:spPr/>
        <p:txBody>
          <a:bodyPr>
            <a:normAutofit fontScale="85000" lnSpcReduction="20000"/>
          </a:bodyPr>
          <a:lstStyle/>
          <a:p>
            <a:r>
              <a:rPr lang="en-US" dirty="0"/>
              <a:t>The term </a:t>
            </a:r>
            <a:r>
              <a:rPr lang="en-US" i="1" dirty="0"/>
              <a:t>color space </a:t>
            </a:r>
            <a:r>
              <a:rPr lang="en-US" dirty="0"/>
              <a:t>means an arrangement of colors in a three-dimensional space.</a:t>
            </a:r>
          </a:p>
          <a:p>
            <a:r>
              <a:rPr lang="en-US" dirty="0"/>
              <a:t>Complex transformations are sometimes required to convert from one color space to another, but they are all three-dimensional, and this three-dimensionality derives ultimately from the three cone types.</a:t>
            </a:r>
          </a:p>
          <a:p>
            <a:r>
              <a:rPr lang="en-US" dirty="0"/>
              <a:t>This is the reason that there are three differently colored phosphors in a television tube—red, green, and blue. </a:t>
            </a:r>
          </a:p>
          <a:p>
            <a:r>
              <a:rPr lang="en-US" dirty="0"/>
              <a:t>Some birds, such as chickens, have as many as 12 different kinds</a:t>
            </a:r>
          </a:p>
          <a:p>
            <a:r>
              <a:rPr lang="en-US" dirty="0"/>
              <a:t>of color-sensitive cells. A television set for chickens would require 12 electron beams and 12 differently colored phosphors!</a:t>
            </a:r>
          </a:p>
          <a:p>
            <a:r>
              <a:rPr lang="en-US" dirty="0"/>
              <a:t>Because only three different receptor types are involved in color vision, it is possible to match a particular patch of colored light with a mixture of just three colored lights, usually called </a:t>
            </a:r>
            <a:r>
              <a:rPr lang="en-US" i="1" dirty="0"/>
              <a:t>primaries</a:t>
            </a:r>
            <a:r>
              <a:rPr lang="en-US" dirty="0"/>
              <a:t>.</a:t>
            </a:r>
          </a:p>
        </p:txBody>
      </p:sp>
    </p:spTree>
    <p:extLst>
      <p:ext uri="{BB962C8B-B14F-4D97-AF65-F5344CB8AC3E}">
        <p14:creationId xmlns:p14="http://schemas.microsoft.com/office/powerpoint/2010/main" val="732659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TotalTime>
  <Words>1989</Words>
  <Application>Microsoft Office PowerPoint</Application>
  <PresentationFormat>宽屏</PresentationFormat>
  <Paragraphs>216</Paragraphs>
  <Slides>48</Slides>
  <Notes>0</Notes>
  <HiddenSlides>11</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48</vt:i4>
      </vt:variant>
    </vt:vector>
  </HeadingPairs>
  <TitlesOfParts>
    <vt:vector size="53" baseType="lpstr">
      <vt:lpstr>Arial</vt:lpstr>
      <vt:lpstr>Calibri</vt:lpstr>
      <vt:lpstr>Calibri Light</vt:lpstr>
      <vt:lpstr>Cambria Math</vt:lpstr>
      <vt:lpstr>Office Theme</vt:lpstr>
      <vt:lpstr>Color</vt:lpstr>
      <vt:lpstr>Today’s Visualization</vt:lpstr>
      <vt:lpstr>Color</vt:lpstr>
      <vt:lpstr>Pick up cherries </vt:lpstr>
      <vt:lpstr>Color</vt:lpstr>
      <vt:lpstr>Hunter-Gatherers</vt:lpstr>
      <vt:lpstr>Lipstick shades</vt:lpstr>
      <vt:lpstr>Trichromacy Theory</vt:lpstr>
      <vt:lpstr>Trichromacy Theory</vt:lpstr>
      <vt:lpstr>Cone Sensitivity</vt:lpstr>
      <vt:lpstr>Color Blindness</vt:lpstr>
      <vt:lpstr>Color Blindness</vt:lpstr>
      <vt:lpstr>Color Measurement</vt:lpstr>
      <vt:lpstr>Color Measurement</vt:lpstr>
      <vt:lpstr>CIE Colorimerty</vt:lpstr>
      <vt:lpstr>Trichromatic Theory</vt:lpstr>
      <vt:lpstr>Trichromatic Theory</vt:lpstr>
      <vt:lpstr>Trichromatic Theory</vt:lpstr>
      <vt:lpstr>Metemerism</vt:lpstr>
      <vt:lpstr>1931 CIE RGB Color Matching</vt:lpstr>
      <vt:lpstr>Negative Light Reference</vt:lpstr>
      <vt:lpstr>CIE XYZ</vt:lpstr>
      <vt:lpstr>CIE XYZ</vt:lpstr>
      <vt:lpstr>CIE XYZ Chromaticity</vt:lpstr>
      <vt:lpstr>CIE xyY Chromaticity</vt:lpstr>
      <vt:lpstr>CIE xy Chromaticity Diagram</vt:lpstr>
      <vt:lpstr>CIE xyY Properties</vt:lpstr>
      <vt:lpstr>sRGB</vt:lpstr>
      <vt:lpstr>XYZ to RGB conversion</vt:lpstr>
      <vt:lpstr>Uniform Color Spaces</vt:lpstr>
      <vt:lpstr>CIEluv equations</vt:lpstr>
      <vt:lpstr>Opponent Process Theory</vt:lpstr>
      <vt:lpstr>Color Naming</vt:lpstr>
      <vt:lpstr>Color Naming</vt:lpstr>
      <vt:lpstr>Properties of Color Channels</vt:lpstr>
      <vt:lpstr>Spatial Sensitivity</vt:lpstr>
      <vt:lpstr>Stereoscopic Depth</vt:lpstr>
      <vt:lpstr>Motion Sensitivity</vt:lpstr>
      <vt:lpstr>Motion Sensitivity</vt:lpstr>
      <vt:lpstr>Form</vt:lpstr>
      <vt:lpstr>Color Contrast</vt:lpstr>
      <vt:lpstr>Saturation</vt:lpstr>
      <vt:lpstr>Brown</vt:lpstr>
      <vt:lpstr>Color Applications: Heatmap</vt:lpstr>
      <vt:lpstr>Heatmap</vt:lpstr>
      <vt:lpstr>Problems with Rainbow Coloring</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rajin</dc:creator>
  <cp:lastModifiedBy>HYZH</cp:lastModifiedBy>
  <cp:revision>1052</cp:revision>
  <dcterms:created xsi:type="dcterms:W3CDTF">2017-12-31T16:00:58Z</dcterms:created>
  <dcterms:modified xsi:type="dcterms:W3CDTF">2018-03-26T07:11:18Z</dcterms:modified>
</cp:coreProperties>
</file>